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0" r:id="rId2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4" autoAdjust="0"/>
    <p:restoredTop sz="94660"/>
  </p:normalViewPr>
  <p:slideViewPr>
    <p:cSldViewPr snapToGrid="0">
      <p:cViewPr varScale="1">
        <p:scale>
          <a:sx n="61" d="100"/>
          <a:sy n="61" d="100"/>
        </p:scale>
        <p:origin x="546"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5F72D0-75E4-4E1C-AD89-75F194E78A36}"/>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65CD7A4-91E3-4C7F-9D60-227C848B81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0AE21AA-9FE5-47A6-A85A-9F83F4F7DF13}"/>
              </a:ext>
            </a:extLst>
          </p:cNvPr>
          <p:cNvSpPr>
            <a:spLocks noGrp="1"/>
          </p:cNvSpPr>
          <p:nvPr>
            <p:ph type="dt" sz="half" idx="10"/>
          </p:nvPr>
        </p:nvSpPr>
        <p:spPr/>
        <p:txBody>
          <a:bodyPr/>
          <a:lstStyle/>
          <a:p>
            <a:fld id="{BBC1CC28-E6FB-470E-8F15-F81C877F6470}" type="datetimeFigureOut">
              <a:rPr lang="ko-KR" altLang="en-US" smtClean="0"/>
              <a:t>2018-12-03</a:t>
            </a:fld>
            <a:endParaRPr lang="ko-KR" altLang="en-US"/>
          </a:p>
        </p:txBody>
      </p:sp>
      <p:sp>
        <p:nvSpPr>
          <p:cNvPr id="5" name="바닥글 개체 틀 4">
            <a:extLst>
              <a:ext uri="{FF2B5EF4-FFF2-40B4-BE49-F238E27FC236}">
                <a16:creationId xmlns:a16="http://schemas.microsoft.com/office/drawing/2014/main" id="{3CA6EFDB-96DA-4608-8DEB-484B74170D5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A3CB6E9-C943-4334-A5F2-396BAEFE1644}"/>
              </a:ext>
            </a:extLst>
          </p:cNvPr>
          <p:cNvSpPr>
            <a:spLocks noGrp="1"/>
          </p:cNvSpPr>
          <p:nvPr>
            <p:ph type="sldNum" sz="quarter" idx="12"/>
          </p:nvPr>
        </p:nvSpPr>
        <p:spPr/>
        <p:txBody>
          <a:body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1719362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5F7F04-7CB6-4B4A-A51F-FEB6EB3E124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4E427D1D-6E4C-4B6A-8B81-BD4061DD3A0F}"/>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FCBEB465-C6D3-4A18-AC82-D8181D6EF37C}"/>
              </a:ext>
            </a:extLst>
          </p:cNvPr>
          <p:cNvSpPr>
            <a:spLocks noGrp="1"/>
          </p:cNvSpPr>
          <p:nvPr>
            <p:ph type="dt" sz="half" idx="10"/>
          </p:nvPr>
        </p:nvSpPr>
        <p:spPr/>
        <p:txBody>
          <a:bodyPr/>
          <a:lstStyle/>
          <a:p>
            <a:fld id="{BBC1CC28-E6FB-470E-8F15-F81C877F6470}" type="datetimeFigureOut">
              <a:rPr lang="ko-KR" altLang="en-US" smtClean="0"/>
              <a:t>2018-12-03</a:t>
            </a:fld>
            <a:endParaRPr lang="ko-KR" altLang="en-US"/>
          </a:p>
        </p:txBody>
      </p:sp>
      <p:sp>
        <p:nvSpPr>
          <p:cNvPr id="5" name="바닥글 개체 틀 4">
            <a:extLst>
              <a:ext uri="{FF2B5EF4-FFF2-40B4-BE49-F238E27FC236}">
                <a16:creationId xmlns:a16="http://schemas.microsoft.com/office/drawing/2014/main" id="{5595A00F-33D3-4FE3-B39C-F56D20AE98A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0E9ED91-2AB5-4144-9994-7994C8771C7F}"/>
              </a:ext>
            </a:extLst>
          </p:cNvPr>
          <p:cNvSpPr>
            <a:spLocks noGrp="1"/>
          </p:cNvSpPr>
          <p:nvPr>
            <p:ph type="sldNum" sz="quarter" idx="12"/>
          </p:nvPr>
        </p:nvSpPr>
        <p:spPr/>
        <p:txBody>
          <a:body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3022348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79A2B69-A842-41DD-8B55-6F710AFEE231}"/>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6A958B1-4059-465A-B22B-30E97CDF131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C04671C5-06FD-45A2-ADE8-CB094232D5F7}"/>
              </a:ext>
            </a:extLst>
          </p:cNvPr>
          <p:cNvSpPr>
            <a:spLocks noGrp="1"/>
          </p:cNvSpPr>
          <p:nvPr>
            <p:ph type="dt" sz="half" idx="10"/>
          </p:nvPr>
        </p:nvSpPr>
        <p:spPr/>
        <p:txBody>
          <a:bodyPr/>
          <a:lstStyle/>
          <a:p>
            <a:fld id="{BBC1CC28-E6FB-470E-8F15-F81C877F6470}" type="datetimeFigureOut">
              <a:rPr lang="ko-KR" altLang="en-US" smtClean="0"/>
              <a:t>2018-12-03</a:t>
            </a:fld>
            <a:endParaRPr lang="ko-KR" altLang="en-US"/>
          </a:p>
        </p:txBody>
      </p:sp>
      <p:sp>
        <p:nvSpPr>
          <p:cNvPr id="5" name="바닥글 개체 틀 4">
            <a:extLst>
              <a:ext uri="{FF2B5EF4-FFF2-40B4-BE49-F238E27FC236}">
                <a16:creationId xmlns:a16="http://schemas.microsoft.com/office/drawing/2014/main" id="{DAE7C3D9-4BCF-4991-8766-92E7C198DF5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670ED6F-FFB6-4048-BEF0-41732FB11A83}"/>
              </a:ext>
            </a:extLst>
          </p:cNvPr>
          <p:cNvSpPr>
            <a:spLocks noGrp="1"/>
          </p:cNvSpPr>
          <p:nvPr>
            <p:ph type="sldNum" sz="quarter" idx="12"/>
          </p:nvPr>
        </p:nvSpPr>
        <p:spPr/>
        <p:txBody>
          <a:body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2610713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202A50-9F44-4AF2-B51A-57E63D36735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4A22F8A-0AA9-4B8F-8E94-76983712B1A4}"/>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39D68C0B-795F-4C1C-AAED-8720FD638781}"/>
              </a:ext>
            </a:extLst>
          </p:cNvPr>
          <p:cNvSpPr>
            <a:spLocks noGrp="1"/>
          </p:cNvSpPr>
          <p:nvPr>
            <p:ph type="dt" sz="half" idx="10"/>
          </p:nvPr>
        </p:nvSpPr>
        <p:spPr/>
        <p:txBody>
          <a:bodyPr/>
          <a:lstStyle/>
          <a:p>
            <a:fld id="{BBC1CC28-E6FB-470E-8F15-F81C877F6470}" type="datetimeFigureOut">
              <a:rPr lang="ko-KR" altLang="en-US" smtClean="0"/>
              <a:t>2018-12-03</a:t>
            </a:fld>
            <a:endParaRPr lang="ko-KR" altLang="en-US"/>
          </a:p>
        </p:txBody>
      </p:sp>
      <p:sp>
        <p:nvSpPr>
          <p:cNvPr id="5" name="바닥글 개체 틀 4">
            <a:extLst>
              <a:ext uri="{FF2B5EF4-FFF2-40B4-BE49-F238E27FC236}">
                <a16:creationId xmlns:a16="http://schemas.microsoft.com/office/drawing/2014/main" id="{4EB48D77-5469-48B9-A0D2-25FB29E759A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344E453-92C2-463F-B793-8265867DEF50}"/>
              </a:ext>
            </a:extLst>
          </p:cNvPr>
          <p:cNvSpPr>
            <a:spLocks noGrp="1"/>
          </p:cNvSpPr>
          <p:nvPr>
            <p:ph type="sldNum" sz="quarter" idx="12"/>
          </p:nvPr>
        </p:nvSpPr>
        <p:spPr/>
        <p:txBody>
          <a:body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1516211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787D67-0759-4DFB-AB9F-CFDC52373504}"/>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75099AC-31E9-4C98-AD5F-137FDC8AA2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92E318E2-2751-42BB-A877-289FD123884F}"/>
              </a:ext>
            </a:extLst>
          </p:cNvPr>
          <p:cNvSpPr>
            <a:spLocks noGrp="1"/>
          </p:cNvSpPr>
          <p:nvPr>
            <p:ph type="dt" sz="half" idx="10"/>
          </p:nvPr>
        </p:nvSpPr>
        <p:spPr/>
        <p:txBody>
          <a:bodyPr/>
          <a:lstStyle/>
          <a:p>
            <a:fld id="{BBC1CC28-E6FB-470E-8F15-F81C877F6470}" type="datetimeFigureOut">
              <a:rPr lang="ko-KR" altLang="en-US" smtClean="0"/>
              <a:t>2018-12-03</a:t>
            </a:fld>
            <a:endParaRPr lang="ko-KR" altLang="en-US"/>
          </a:p>
        </p:txBody>
      </p:sp>
      <p:sp>
        <p:nvSpPr>
          <p:cNvPr id="5" name="바닥글 개체 틀 4">
            <a:extLst>
              <a:ext uri="{FF2B5EF4-FFF2-40B4-BE49-F238E27FC236}">
                <a16:creationId xmlns:a16="http://schemas.microsoft.com/office/drawing/2014/main" id="{835376DC-F5AD-473C-A12F-D8E1FEC71D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8F5B4F9-B8D9-480B-B7CB-D01DECA247CF}"/>
              </a:ext>
            </a:extLst>
          </p:cNvPr>
          <p:cNvSpPr>
            <a:spLocks noGrp="1"/>
          </p:cNvSpPr>
          <p:nvPr>
            <p:ph type="sldNum" sz="quarter" idx="12"/>
          </p:nvPr>
        </p:nvSpPr>
        <p:spPr/>
        <p:txBody>
          <a:body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2034518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7EDD63-0D2F-4723-B980-B81740CF300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BD6863E-3D6C-428E-9A49-30DB02EC3225}"/>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BA81A2E7-FA0D-4AAA-8B69-93FBF87BC7D7}"/>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4C6735DC-F708-4958-A9A7-E475749F27F6}"/>
              </a:ext>
            </a:extLst>
          </p:cNvPr>
          <p:cNvSpPr>
            <a:spLocks noGrp="1"/>
          </p:cNvSpPr>
          <p:nvPr>
            <p:ph type="dt" sz="half" idx="10"/>
          </p:nvPr>
        </p:nvSpPr>
        <p:spPr/>
        <p:txBody>
          <a:bodyPr/>
          <a:lstStyle/>
          <a:p>
            <a:fld id="{BBC1CC28-E6FB-470E-8F15-F81C877F6470}" type="datetimeFigureOut">
              <a:rPr lang="ko-KR" altLang="en-US" smtClean="0"/>
              <a:t>2018-12-03</a:t>
            </a:fld>
            <a:endParaRPr lang="ko-KR" altLang="en-US"/>
          </a:p>
        </p:txBody>
      </p:sp>
      <p:sp>
        <p:nvSpPr>
          <p:cNvPr id="6" name="바닥글 개체 틀 5">
            <a:extLst>
              <a:ext uri="{FF2B5EF4-FFF2-40B4-BE49-F238E27FC236}">
                <a16:creationId xmlns:a16="http://schemas.microsoft.com/office/drawing/2014/main" id="{A293514F-D323-45A7-AD32-7C842A84BE2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BE0C35-F5AF-47AE-9A93-F6B70E30EFC4}"/>
              </a:ext>
            </a:extLst>
          </p:cNvPr>
          <p:cNvSpPr>
            <a:spLocks noGrp="1"/>
          </p:cNvSpPr>
          <p:nvPr>
            <p:ph type="sldNum" sz="quarter" idx="12"/>
          </p:nvPr>
        </p:nvSpPr>
        <p:spPr/>
        <p:txBody>
          <a:body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119065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C6B2E2-0C76-438E-A902-2B166ADC89F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ACA34A9-70C0-40D1-9220-638DD3894E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71A871F7-19C7-4E02-85D3-316264D18CF2}"/>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96430C1F-C55D-4EAA-A19B-EFB0A84681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234EA8D2-1D1D-4878-BE9D-12346C71A961}"/>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B176F3FE-D22B-40D6-93FE-2744BF7136B6}"/>
              </a:ext>
            </a:extLst>
          </p:cNvPr>
          <p:cNvSpPr>
            <a:spLocks noGrp="1"/>
          </p:cNvSpPr>
          <p:nvPr>
            <p:ph type="dt" sz="half" idx="10"/>
          </p:nvPr>
        </p:nvSpPr>
        <p:spPr/>
        <p:txBody>
          <a:bodyPr/>
          <a:lstStyle/>
          <a:p>
            <a:fld id="{BBC1CC28-E6FB-470E-8F15-F81C877F6470}" type="datetimeFigureOut">
              <a:rPr lang="ko-KR" altLang="en-US" smtClean="0"/>
              <a:t>2018-12-03</a:t>
            </a:fld>
            <a:endParaRPr lang="ko-KR" altLang="en-US"/>
          </a:p>
        </p:txBody>
      </p:sp>
      <p:sp>
        <p:nvSpPr>
          <p:cNvPr id="8" name="바닥글 개체 틀 7">
            <a:extLst>
              <a:ext uri="{FF2B5EF4-FFF2-40B4-BE49-F238E27FC236}">
                <a16:creationId xmlns:a16="http://schemas.microsoft.com/office/drawing/2014/main" id="{2CAB8B32-8DD9-4FD3-B6A5-C7FA024F6760}"/>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F24A7E0-CCC6-43B9-9371-43D5E87AB937}"/>
              </a:ext>
            </a:extLst>
          </p:cNvPr>
          <p:cNvSpPr>
            <a:spLocks noGrp="1"/>
          </p:cNvSpPr>
          <p:nvPr>
            <p:ph type="sldNum" sz="quarter" idx="12"/>
          </p:nvPr>
        </p:nvSpPr>
        <p:spPr/>
        <p:txBody>
          <a:body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234606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E43372-7084-4E4F-A395-52678E66BA9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1C021CE-FBC4-4D02-8E4E-5FD2DD30664A}"/>
              </a:ext>
            </a:extLst>
          </p:cNvPr>
          <p:cNvSpPr>
            <a:spLocks noGrp="1"/>
          </p:cNvSpPr>
          <p:nvPr>
            <p:ph type="dt" sz="half" idx="10"/>
          </p:nvPr>
        </p:nvSpPr>
        <p:spPr/>
        <p:txBody>
          <a:bodyPr/>
          <a:lstStyle/>
          <a:p>
            <a:fld id="{BBC1CC28-E6FB-470E-8F15-F81C877F6470}" type="datetimeFigureOut">
              <a:rPr lang="ko-KR" altLang="en-US" smtClean="0"/>
              <a:t>2018-12-03</a:t>
            </a:fld>
            <a:endParaRPr lang="ko-KR" altLang="en-US"/>
          </a:p>
        </p:txBody>
      </p:sp>
      <p:sp>
        <p:nvSpPr>
          <p:cNvPr id="4" name="바닥글 개체 틀 3">
            <a:extLst>
              <a:ext uri="{FF2B5EF4-FFF2-40B4-BE49-F238E27FC236}">
                <a16:creationId xmlns:a16="http://schemas.microsoft.com/office/drawing/2014/main" id="{C95C9491-704D-43F0-91B4-A11A5540688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0054B2D-F15E-4156-9949-AB8B5300C410}"/>
              </a:ext>
            </a:extLst>
          </p:cNvPr>
          <p:cNvSpPr>
            <a:spLocks noGrp="1"/>
          </p:cNvSpPr>
          <p:nvPr>
            <p:ph type="sldNum" sz="quarter" idx="12"/>
          </p:nvPr>
        </p:nvSpPr>
        <p:spPr/>
        <p:txBody>
          <a:body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2786737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F9CD77C-8CA6-4E2E-B580-E2E67AE9BFCC}"/>
              </a:ext>
            </a:extLst>
          </p:cNvPr>
          <p:cNvSpPr>
            <a:spLocks noGrp="1"/>
          </p:cNvSpPr>
          <p:nvPr>
            <p:ph type="dt" sz="half" idx="10"/>
          </p:nvPr>
        </p:nvSpPr>
        <p:spPr/>
        <p:txBody>
          <a:bodyPr/>
          <a:lstStyle/>
          <a:p>
            <a:fld id="{BBC1CC28-E6FB-470E-8F15-F81C877F6470}" type="datetimeFigureOut">
              <a:rPr lang="ko-KR" altLang="en-US" smtClean="0"/>
              <a:t>2018-12-03</a:t>
            </a:fld>
            <a:endParaRPr lang="ko-KR" altLang="en-US"/>
          </a:p>
        </p:txBody>
      </p:sp>
      <p:sp>
        <p:nvSpPr>
          <p:cNvPr id="3" name="바닥글 개체 틀 2">
            <a:extLst>
              <a:ext uri="{FF2B5EF4-FFF2-40B4-BE49-F238E27FC236}">
                <a16:creationId xmlns:a16="http://schemas.microsoft.com/office/drawing/2014/main" id="{13572917-FECE-4BB6-8B31-FCB5E6EA3CA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9535C507-1A7E-4BBB-BD75-ECAAD7044B92}"/>
              </a:ext>
            </a:extLst>
          </p:cNvPr>
          <p:cNvSpPr>
            <a:spLocks noGrp="1"/>
          </p:cNvSpPr>
          <p:nvPr>
            <p:ph type="sldNum" sz="quarter" idx="12"/>
          </p:nvPr>
        </p:nvSpPr>
        <p:spPr/>
        <p:txBody>
          <a:body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2114343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9D361A-683F-4088-AF61-760FA3E5C44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8718C63-8080-414C-89F4-F25FA5CC1E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F0941462-852F-4A6A-8A09-68565D2284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0131F123-BD04-4BA5-9A47-E830041794CE}"/>
              </a:ext>
            </a:extLst>
          </p:cNvPr>
          <p:cNvSpPr>
            <a:spLocks noGrp="1"/>
          </p:cNvSpPr>
          <p:nvPr>
            <p:ph type="dt" sz="half" idx="10"/>
          </p:nvPr>
        </p:nvSpPr>
        <p:spPr/>
        <p:txBody>
          <a:bodyPr/>
          <a:lstStyle/>
          <a:p>
            <a:fld id="{BBC1CC28-E6FB-470E-8F15-F81C877F6470}" type="datetimeFigureOut">
              <a:rPr lang="ko-KR" altLang="en-US" smtClean="0"/>
              <a:t>2018-12-03</a:t>
            </a:fld>
            <a:endParaRPr lang="ko-KR" altLang="en-US"/>
          </a:p>
        </p:txBody>
      </p:sp>
      <p:sp>
        <p:nvSpPr>
          <p:cNvPr id="6" name="바닥글 개체 틀 5">
            <a:extLst>
              <a:ext uri="{FF2B5EF4-FFF2-40B4-BE49-F238E27FC236}">
                <a16:creationId xmlns:a16="http://schemas.microsoft.com/office/drawing/2014/main" id="{E9159E7A-AB9C-47A9-AC48-52BB14E4E0D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7F08C24-02CB-4F14-A139-3614A3D6F034}"/>
              </a:ext>
            </a:extLst>
          </p:cNvPr>
          <p:cNvSpPr>
            <a:spLocks noGrp="1"/>
          </p:cNvSpPr>
          <p:nvPr>
            <p:ph type="sldNum" sz="quarter" idx="12"/>
          </p:nvPr>
        </p:nvSpPr>
        <p:spPr/>
        <p:txBody>
          <a:body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16821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A4D06A-0103-4F5F-B837-7DFACFCEC98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E7B1571-27D0-4E7D-ADDC-4DD0C11043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1F1D792-3E5E-4CBC-8E4C-AD661B89EA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3E5C1134-98DA-4F78-9E11-F1A1E714ACF7}"/>
              </a:ext>
            </a:extLst>
          </p:cNvPr>
          <p:cNvSpPr>
            <a:spLocks noGrp="1"/>
          </p:cNvSpPr>
          <p:nvPr>
            <p:ph type="dt" sz="half" idx="10"/>
          </p:nvPr>
        </p:nvSpPr>
        <p:spPr/>
        <p:txBody>
          <a:bodyPr/>
          <a:lstStyle/>
          <a:p>
            <a:fld id="{BBC1CC28-E6FB-470E-8F15-F81C877F6470}" type="datetimeFigureOut">
              <a:rPr lang="ko-KR" altLang="en-US" smtClean="0"/>
              <a:t>2018-12-03</a:t>
            </a:fld>
            <a:endParaRPr lang="ko-KR" altLang="en-US"/>
          </a:p>
        </p:txBody>
      </p:sp>
      <p:sp>
        <p:nvSpPr>
          <p:cNvPr id="6" name="바닥글 개체 틀 5">
            <a:extLst>
              <a:ext uri="{FF2B5EF4-FFF2-40B4-BE49-F238E27FC236}">
                <a16:creationId xmlns:a16="http://schemas.microsoft.com/office/drawing/2014/main" id="{B97B8785-6260-46BF-83E7-3E1BA3B89B8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E525715-0D1E-4FE1-AF81-B4449212E6FA}"/>
              </a:ext>
            </a:extLst>
          </p:cNvPr>
          <p:cNvSpPr>
            <a:spLocks noGrp="1"/>
          </p:cNvSpPr>
          <p:nvPr>
            <p:ph type="sldNum" sz="quarter" idx="12"/>
          </p:nvPr>
        </p:nvSpPr>
        <p:spPr/>
        <p:txBody>
          <a:body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395907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53AC9944-8ECF-4ADB-A644-684D82554B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A5CA0A9D-08F2-4C51-9CC2-C0D275C3ED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55E8C43D-C72A-4048-84D0-403B04920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1CC28-E6FB-470E-8F15-F81C877F6470}" type="datetimeFigureOut">
              <a:rPr lang="ko-KR" altLang="en-US" smtClean="0"/>
              <a:t>2018-12-03</a:t>
            </a:fld>
            <a:endParaRPr lang="ko-KR" altLang="en-US"/>
          </a:p>
        </p:txBody>
      </p:sp>
      <p:sp>
        <p:nvSpPr>
          <p:cNvPr id="5" name="바닥글 개체 틀 4">
            <a:extLst>
              <a:ext uri="{FF2B5EF4-FFF2-40B4-BE49-F238E27FC236}">
                <a16:creationId xmlns:a16="http://schemas.microsoft.com/office/drawing/2014/main" id="{5C0F5FA3-A894-4238-9E2C-517AF9DF25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2D436588-4C2A-45F7-9E3F-54CEEA8648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ECBDB-2E07-4937-BA10-113B513DC0DB}" type="slidenum">
              <a:rPr lang="ko-KR" altLang="en-US" smtClean="0"/>
              <a:t>‹#›</a:t>
            </a:fld>
            <a:endParaRPr lang="ko-KR" altLang="en-US"/>
          </a:p>
        </p:txBody>
      </p:sp>
    </p:spTree>
    <p:extLst>
      <p:ext uri="{BB962C8B-B14F-4D97-AF65-F5344CB8AC3E}">
        <p14:creationId xmlns:p14="http://schemas.microsoft.com/office/powerpoint/2010/main" val="1948875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p:txBody>
          <a:bodyPr/>
          <a:lstStyle/>
          <a:p>
            <a:r>
              <a:rPr lang="en-US" altLang="ko-KR" dirty="0">
                <a:latin typeface="Century Gothic" panose="020B0502020202020204" pitchFamily="34" charset="0"/>
              </a:rPr>
              <a:t>3D Printing ?</a:t>
            </a:r>
            <a:endParaRPr lang="ko-KR" altLang="en-US" dirty="0">
              <a:latin typeface="Century Gothic" panose="020B0502020202020204" pitchFamily="34" charset="0"/>
            </a:endParaRPr>
          </a:p>
        </p:txBody>
      </p:sp>
      <p:sp>
        <p:nvSpPr>
          <p:cNvPr id="3" name="부제목 2">
            <a:extLst>
              <a:ext uri="{FF2B5EF4-FFF2-40B4-BE49-F238E27FC236}">
                <a16:creationId xmlns:a16="http://schemas.microsoft.com/office/drawing/2014/main" id="{9F70E312-A434-47D2-A09A-A2739170B133}"/>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894695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240346" y="251235"/>
            <a:ext cx="13868526" cy="952500"/>
          </a:xfrm>
        </p:spPr>
        <p:txBody>
          <a:bodyPr>
            <a:noAutofit/>
          </a:bodyPr>
          <a:lstStyle/>
          <a:p>
            <a:r>
              <a:rPr lang="en-US" altLang="ko-KR" sz="3200" dirty="0">
                <a:latin typeface="Century Gothic" panose="020B0502020202020204" pitchFamily="34" charset="0"/>
                <a:cs typeface="Gisha" panose="020B0502040204020203" pitchFamily="34" charset="-79"/>
              </a:rPr>
              <a:t>3. </a:t>
            </a:r>
            <a:r>
              <a:rPr lang="ko-KR" altLang="ko-KR" sz="4400" dirty="0" err="1">
                <a:latin typeface="Century Gothic" panose="020B0502020202020204" pitchFamily="34" charset="0"/>
              </a:rPr>
              <a:t>Development</a:t>
            </a:r>
            <a:r>
              <a:rPr lang="ko-KR" altLang="ko-KR" sz="4400" dirty="0">
                <a:latin typeface="Century Gothic" panose="020B0502020202020204" pitchFamily="34" charset="0"/>
              </a:rPr>
              <a:t> and </a:t>
            </a:r>
            <a:r>
              <a:rPr lang="ko-KR" altLang="ko-KR" sz="4400" dirty="0" err="1">
                <a:latin typeface="Century Gothic" panose="020B0502020202020204" pitchFamily="34" charset="0"/>
              </a:rPr>
              <a:t>change</a:t>
            </a:r>
            <a:r>
              <a:rPr lang="ko-KR" altLang="ko-KR" sz="4400" dirty="0">
                <a:latin typeface="Century Gothic" panose="020B0502020202020204" pitchFamily="34" charset="0"/>
              </a:rPr>
              <a:t> of 3D </a:t>
            </a:r>
            <a:r>
              <a:rPr lang="ko-KR" altLang="ko-KR" sz="4400" dirty="0" err="1">
                <a:latin typeface="Century Gothic" panose="020B0502020202020204" pitchFamily="34" charset="0"/>
              </a:rPr>
              <a:t>printer</a:t>
            </a:r>
            <a:br>
              <a:rPr lang="ko-KR" altLang="ko-KR" sz="4400" dirty="0">
                <a:latin typeface="Century Gothic" panose="020B0502020202020204" pitchFamily="34" charset="0"/>
              </a:rPr>
            </a:br>
            <a:endParaRPr lang="ko-KR" altLang="en-US" sz="3200" dirty="0">
              <a:latin typeface="Century Gothic" panose="020B0502020202020204" pitchFamily="34" charset="0"/>
              <a:cs typeface="Gisha" panose="020B0502040204020203" pitchFamily="34" charset="-79"/>
            </a:endParaRPr>
          </a:p>
        </p:txBody>
      </p:sp>
      <p:sp>
        <p:nvSpPr>
          <p:cNvPr id="9" name="TextBox 8">
            <a:extLst>
              <a:ext uri="{FF2B5EF4-FFF2-40B4-BE49-F238E27FC236}">
                <a16:creationId xmlns:a16="http://schemas.microsoft.com/office/drawing/2014/main" id="{5B06FADF-EF2D-4CCF-B67F-C771E6DD5418}"/>
              </a:ext>
            </a:extLst>
          </p:cNvPr>
          <p:cNvSpPr txBox="1"/>
          <p:nvPr/>
        </p:nvSpPr>
        <p:spPr>
          <a:xfrm>
            <a:off x="536028" y="1203735"/>
            <a:ext cx="22117593" cy="5355312"/>
          </a:xfrm>
          <a:prstGeom prst="rect">
            <a:avLst/>
          </a:prstGeom>
          <a:noFill/>
        </p:spPr>
        <p:txBody>
          <a:bodyPr wrap="none" rtlCol="0">
            <a:spAutoFit/>
          </a:bodyPr>
          <a:lstStyle/>
          <a:p>
            <a:r>
              <a:rPr lang="en-US" altLang="ko-KR" b="1" dirty="0"/>
              <a:t>1981</a:t>
            </a:r>
            <a:r>
              <a:rPr lang="en-US" altLang="ko-KR" dirty="0"/>
              <a:t> Hideo Kodama, working at the Nagoya Institute of Technology, is the first to introduce </a:t>
            </a:r>
          </a:p>
          <a:p>
            <a:r>
              <a:rPr lang="en-US" altLang="ko-KR" dirty="0"/>
              <a:t>	prototypes of 3D printers using photosensitive paper.</a:t>
            </a:r>
          </a:p>
          <a:p>
            <a:endParaRPr lang="en-US" altLang="ko-KR" dirty="0"/>
          </a:p>
          <a:p>
            <a:r>
              <a:rPr lang="en-US" altLang="ko-KR" b="1" dirty="0"/>
              <a:t>1984</a:t>
            </a:r>
            <a:r>
              <a:rPr lang="en-US" altLang="ko-KR" dirty="0"/>
              <a:t> The world's first SLA-based 3D printer is born. By Charles Hull in 3D Systems</a:t>
            </a:r>
          </a:p>
          <a:p>
            <a:endParaRPr lang="en-US" altLang="ko-KR" dirty="0"/>
          </a:p>
          <a:p>
            <a:r>
              <a:rPr lang="en-US" altLang="ko-KR" b="1" dirty="0"/>
              <a:t>1991</a:t>
            </a:r>
            <a:r>
              <a:rPr lang="en-US" altLang="ko-KR" dirty="0"/>
              <a:t> Stratasys produces the world's first FDM-based printer.</a:t>
            </a:r>
          </a:p>
          <a:p>
            <a:endParaRPr lang="en-US" altLang="ko-KR" dirty="0"/>
          </a:p>
          <a:p>
            <a:r>
              <a:rPr lang="en-US" altLang="ko-KR" b="1" dirty="0"/>
              <a:t>1992</a:t>
            </a:r>
            <a:r>
              <a:rPr lang="en-US" altLang="ko-KR" dirty="0"/>
              <a:t> 3D Systems is the world's first to produce SLA-style printers.</a:t>
            </a:r>
          </a:p>
          <a:p>
            <a:r>
              <a:rPr lang="en-US" altLang="ko-KR" dirty="0"/>
              <a:t>	 DTM company also starts to produce SLS type printer.</a:t>
            </a:r>
          </a:p>
          <a:p>
            <a:endParaRPr lang="en-US" altLang="ko-KR" dirty="0"/>
          </a:p>
          <a:p>
            <a:r>
              <a:rPr lang="en-US" altLang="ko-KR" b="1" dirty="0"/>
              <a:t>2002</a:t>
            </a:r>
            <a:r>
              <a:rPr lang="en-US" altLang="ko-KR" dirty="0"/>
              <a:t> Scientists have created a small-sized kidneys that prints.</a:t>
            </a:r>
          </a:p>
          <a:p>
            <a:endParaRPr lang="en-US" altLang="ko-KR" dirty="0"/>
          </a:p>
          <a:p>
            <a:r>
              <a:rPr lang="en-US" altLang="ko-KR" b="1" dirty="0"/>
              <a:t>2009</a:t>
            </a:r>
            <a:r>
              <a:rPr lang="en-US" altLang="ko-KR" dirty="0"/>
              <a:t> </a:t>
            </a:r>
            <a:r>
              <a:rPr lang="en-US" altLang="ko-KR" dirty="0" err="1"/>
              <a:t>Makerbot</a:t>
            </a:r>
            <a:r>
              <a:rPr lang="en-US" altLang="ko-KR" dirty="0"/>
              <a:t> has released a 3D printer from Open Source Systems. 3D printers can now be </a:t>
            </a:r>
          </a:p>
          <a:p>
            <a:r>
              <a:rPr lang="en-US" altLang="ko-KR" dirty="0"/>
              <a:t>	purchased for as little as $ 750.</a:t>
            </a:r>
          </a:p>
          <a:p>
            <a:endParaRPr lang="en-US" altLang="ko-KR" dirty="0"/>
          </a:p>
          <a:p>
            <a:r>
              <a:rPr lang="en-US" altLang="ko-KR" b="1" dirty="0"/>
              <a:t>2011</a:t>
            </a:r>
            <a:r>
              <a:rPr lang="en-US" altLang="ko-KR" dirty="0"/>
              <a:t> Cornell University will begin to develop 3D printer for food.</a:t>
            </a:r>
          </a:p>
          <a:p>
            <a:r>
              <a:rPr lang="en-US" altLang="ko-KR" dirty="0"/>
              <a:t>	 </a:t>
            </a:r>
            <a:r>
              <a:rPr lang="en-US" altLang="ko-KR" dirty="0" err="1"/>
              <a:t>Kor</a:t>
            </a:r>
            <a:r>
              <a:rPr lang="en-US" altLang="ko-KR" dirty="0"/>
              <a:t> Ecologic unveils </a:t>
            </a:r>
            <a:r>
              <a:rPr lang="en-US" altLang="ko-KR" dirty="0" err="1"/>
              <a:t>Urbee</a:t>
            </a:r>
            <a:r>
              <a:rPr lang="en-US" altLang="ko-KR" dirty="0"/>
              <a:t>, a car with bodywork output from a 3D printer.</a:t>
            </a:r>
          </a:p>
          <a:p>
            <a:endParaRPr lang="en-US" altLang="ko-KR" dirty="0"/>
          </a:p>
          <a:p>
            <a:r>
              <a:rPr lang="en-US" altLang="ko-KR" b="1" dirty="0"/>
              <a:t>2014 </a:t>
            </a:r>
            <a:r>
              <a:rPr lang="en-US" altLang="ko-KR" dirty="0"/>
              <a:t>We built 10 houses of 200 square meters per day using structures extracted from 3D printers in China. built 10 houses of 200 square meters per day using structures extracted from 3D printers in China.</a:t>
            </a:r>
            <a:endParaRPr lang="ko-KR" altLang="en-US" dirty="0"/>
          </a:p>
        </p:txBody>
      </p:sp>
    </p:spTree>
    <p:extLst>
      <p:ext uri="{BB962C8B-B14F-4D97-AF65-F5344CB8AC3E}">
        <p14:creationId xmlns:p14="http://schemas.microsoft.com/office/powerpoint/2010/main" val="2394252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3211035" y="251235"/>
            <a:ext cx="13868526" cy="952500"/>
          </a:xfrm>
        </p:spPr>
        <p:txBody>
          <a:bodyPr>
            <a:noAutofit/>
          </a:bodyPr>
          <a:lstStyle/>
          <a:p>
            <a:r>
              <a:rPr lang="en-US" altLang="ko-KR" sz="3600" dirty="0">
                <a:latin typeface="Century Gothic" panose="020B0502020202020204" pitchFamily="34" charset="0"/>
                <a:cs typeface="Gisha" panose="020B0502040204020203" pitchFamily="34" charset="-79"/>
              </a:rPr>
              <a:t>3</a:t>
            </a:r>
            <a:r>
              <a:rPr lang="en-US" altLang="ko-KR" sz="2400" dirty="0">
                <a:latin typeface="Century Gothic" panose="020B0502020202020204" pitchFamily="34" charset="0"/>
                <a:cs typeface="Gisha" panose="020B0502040204020203" pitchFamily="34" charset="-79"/>
              </a:rPr>
              <a:t>. </a:t>
            </a:r>
            <a:r>
              <a:rPr lang="ko-KR" altLang="ko-KR" sz="4800" dirty="0" err="1">
                <a:latin typeface="Century Gothic" panose="020B0502020202020204" pitchFamily="34" charset="0"/>
              </a:rPr>
              <a:t>What</a:t>
            </a:r>
            <a:r>
              <a:rPr lang="ko-KR" altLang="ko-KR" sz="4800" dirty="0">
                <a:latin typeface="Century Gothic" panose="020B0502020202020204" pitchFamily="34" charset="0"/>
              </a:rPr>
              <a:t> </a:t>
            </a:r>
            <a:r>
              <a:rPr lang="ko-KR" altLang="ko-KR" sz="4800" dirty="0" err="1">
                <a:latin typeface="Century Gothic" panose="020B0502020202020204" pitchFamily="34" charset="0"/>
              </a:rPr>
              <a:t>is</a:t>
            </a:r>
            <a:r>
              <a:rPr lang="ko-KR" altLang="ko-KR" sz="4800" dirty="0">
                <a:latin typeface="Century Gothic" panose="020B0502020202020204" pitchFamily="34" charset="0"/>
              </a:rPr>
              <a:t> 3D </a:t>
            </a:r>
            <a:r>
              <a:rPr lang="ko-KR" altLang="ko-KR" sz="4800" dirty="0" err="1">
                <a:latin typeface="Century Gothic" panose="020B0502020202020204" pitchFamily="34" charset="0"/>
              </a:rPr>
              <a:t>printer</a:t>
            </a:r>
            <a:r>
              <a:rPr lang="ko-KR" altLang="ko-KR" sz="4800" dirty="0">
                <a:latin typeface="Century Gothic" panose="020B0502020202020204" pitchFamily="34" charset="0"/>
              </a:rPr>
              <a:t> </a:t>
            </a:r>
            <a:r>
              <a:rPr lang="ko-KR" altLang="ko-KR" sz="4800" dirty="0" err="1">
                <a:latin typeface="Century Gothic" panose="020B0502020202020204" pitchFamily="34" charset="0"/>
              </a:rPr>
              <a:t>now</a:t>
            </a:r>
            <a:r>
              <a:rPr lang="ko-KR" altLang="ko-KR" sz="4800" dirty="0">
                <a:latin typeface="Century Gothic" panose="020B0502020202020204" pitchFamily="34" charset="0"/>
              </a:rPr>
              <a:t>?</a:t>
            </a:r>
            <a:br>
              <a:rPr lang="ko-KR" altLang="ko-KR" sz="3600" dirty="0">
                <a:latin typeface="Century Gothic" panose="020B0502020202020204" pitchFamily="34" charset="0"/>
              </a:rPr>
            </a:br>
            <a:endParaRPr lang="ko-KR" altLang="en-US" sz="2400" dirty="0">
              <a:latin typeface="Century Gothic" panose="020B0502020202020204" pitchFamily="34" charset="0"/>
              <a:cs typeface="Gisha" panose="020B0502040204020203" pitchFamily="34" charset="-79"/>
            </a:endParaRPr>
          </a:p>
        </p:txBody>
      </p:sp>
      <p:sp>
        <p:nvSpPr>
          <p:cNvPr id="3" name="TextBox 2">
            <a:extLst>
              <a:ext uri="{FF2B5EF4-FFF2-40B4-BE49-F238E27FC236}">
                <a16:creationId xmlns:a16="http://schemas.microsoft.com/office/drawing/2014/main" id="{A12B511B-364F-4350-89DC-D9A232DCCF7F}"/>
              </a:ext>
            </a:extLst>
          </p:cNvPr>
          <p:cNvSpPr txBox="1"/>
          <p:nvPr/>
        </p:nvSpPr>
        <p:spPr>
          <a:xfrm>
            <a:off x="1277006" y="4887309"/>
            <a:ext cx="1148071" cy="369332"/>
          </a:xfrm>
          <a:prstGeom prst="rect">
            <a:avLst/>
          </a:prstGeom>
          <a:noFill/>
        </p:spPr>
        <p:txBody>
          <a:bodyPr wrap="none" rtlCol="0">
            <a:spAutoFit/>
          </a:bodyPr>
          <a:lstStyle/>
          <a:p>
            <a:r>
              <a:rPr lang="en-US" altLang="ko-KR" dirty="0"/>
              <a:t>construct</a:t>
            </a:r>
            <a:endParaRPr lang="ko-KR" altLang="en-US" dirty="0"/>
          </a:p>
        </p:txBody>
      </p:sp>
      <p:pic>
        <p:nvPicPr>
          <p:cNvPr id="4" name="그림 3">
            <a:extLst>
              <a:ext uri="{FF2B5EF4-FFF2-40B4-BE49-F238E27FC236}">
                <a16:creationId xmlns:a16="http://schemas.microsoft.com/office/drawing/2014/main" id="{127BDA5A-2A5B-4A37-9DC3-20C3E9B3C3F0}"/>
              </a:ext>
            </a:extLst>
          </p:cNvPr>
          <p:cNvPicPr>
            <a:picLocks noChangeAspect="1"/>
          </p:cNvPicPr>
          <p:nvPr/>
        </p:nvPicPr>
        <p:blipFill>
          <a:blip r:embed="rId2"/>
          <a:stretch>
            <a:fillRect/>
          </a:stretch>
        </p:blipFill>
        <p:spPr>
          <a:xfrm>
            <a:off x="414611" y="2098606"/>
            <a:ext cx="3505200" cy="2571750"/>
          </a:xfrm>
          <a:prstGeom prst="rect">
            <a:avLst/>
          </a:prstGeom>
        </p:spPr>
      </p:pic>
      <p:sp>
        <p:nvSpPr>
          <p:cNvPr id="6" name="TextBox 5">
            <a:extLst>
              <a:ext uri="{FF2B5EF4-FFF2-40B4-BE49-F238E27FC236}">
                <a16:creationId xmlns:a16="http://schemas.microsoft.com/office/drawing/2014/main" id="{6837847E-EB53-4412-AC68-2A6F7264E0F3}"/>
              </a:ext>
            </a:extLst>
          </p:cNvPr>
          <p:cNvSpPr txBox="1"/>
          <p:nvPr/>
        </p:nvSpPr>
        <p:spPr>
          <a:xfrm>
            <a:off x="5517930" y="4887309"/>
            <a:ext cx="1531188" cy="369332"/>
          </a:xfrm>
          <a:prstGeom prst="rect">
            <a:avLst/>
          </a:prstGeom>
          <a:noFill/>
        </p:spPr>
        <p:txBody>
          <a:bodyPr wrap="none" rtlCol="0">
            <a:spAutoFit/>
          </a:bodyPr>
          <a:lstStyle/>
          <a:p>
            <a:r>
              <a:rPr lang="en-US" altLang="ko-KR" dirty="0"/>
              <a:t>Medical field</a:t>
            </a:r>
            <a:endParaRPr lang="ko-KR" altLang="en-US" dirty="0"/>
          </a:p>
        </p:txBody>
      </p:sp>
      <p:pic>
        <p:nvPicPr>
          <p:cNvPr id="5" name="그림 4">
            <a:extLst>
              <a:ext uri="{FF2B5EF4-FFF2-40B4-BE49-F238E27FC236}">
                <a16:creationId xmlns:a16="http://schemas.microsoft.com/office/drawing/2014/main" id="{9530DC97-21F7-4A22-87BE-CC8D667745F1}"/>
              </a:ext>
            </a:extLst>
          </p:cNvPr>
          <p:cNvPicPr>
            <a:picLocks noChangeAspect="1"/>
          </p:cNvPicPr>
          <p:nvPr/>
        </p:nvPicPr>
        <p:blipFill>
          <a:blip r:embed="rId3"/>
          <a:stretch>
            <a:fillRect/>
          </a:stretch>
        </p:blipFill>
        <p:spPr>
          <a:xfrm>
            <a:off x="4531765" y="2649972"/>
            <a:ext cx="3515446" cy="1558056"/>
          </a:xfrm>
          <a:prstGeom prst="rect">
            <a:avLst/>
          </a:prstGeom>
        </p:spPr>
      </p:pic>
      <p:sp>
        <p:nvSpPr>
          <p:cNvPr id="7" name="TextBox 6">
            <a:extLst>
              <a:ext uri="{FF2B5EF4-FFF2-40B4-BE49-F238E27FC236}">
                <a16:creationId xmlns:a16="http://schemas.microsoft.com/office/drawing/2014/main" id="{C47EF0D4-E43F-4A79-BE48-63688C00BF5B}"/>
              </a:ext>
            </a:extLst>
          </p:cNvPr>
          <p:cNvSpPr txBox="1"/>
          <p:nvPr/>
        </p:nvSpPr>
        <p:spPr>
          <a:xfrm>
            <a:off x="9254359" y="4887309"/>
            <a:ext cx="1921488" cy="369332"/>
          </a:xfrm>
          <a:prstGeom prst="rect">
            <a:avLst/>
          </a:prstGeom>
          <a:noFill/>
        </p:spPr>
        <p:txBody>
          <a:bodyPr wrap="none" rtlCol="0">
            <a:spAutoFit/>
          </a:bodyPr>
          <a:lstStyle/>
          <a:p>
            <a:r>
              <a:rPr lang="en-US" altLang="ko-KR" dirty="0"/>
              <a:t>Parts production</a:t>
            </a:r>
            <a:endParaRPr lang="ko-KR" altLang="en-US" dirty="0"/>
          </a:p>
        </p:txBody>
      </p:sp>
      <p:pic>
        <p:nvPicPr>
          <p:cNvPr id="8" name="그림 7">
            <a:extLst>
              <a:ext uri="{FF2B5EF4-FFF2-40B4-BE49-F238E27FC236}">
                <a16:creationId xmlns:a16="http://schemas.microsoft.com/office/drawing/2014/main" id="{9BA07BF5-1324-43A2-BD4C-BC43A38D9000}"/>
              </a:ext>
            </a:extLst>
          </p:cNvPr>
          <p:cNvPicPr>
            <a:picLocks noChangeAspect="1"/>
          </p:cNvPicPr>
          <p:nvPr/>
        </p:nvPicPr>
        <p:blipFill>
          <a:blip r:embed="rId4"/>
          <a:stretch>
            <a:fillRect/>
          </a:stretch>
        </p:blipFill>
        <p:spPr>
          <a:xfrm>
            <a:off x="8700360" y="2335335"/>
            <a:ext cx="3081274" cy="2098291"/>
          </a:xfrm>
          <a:prstGeom prst="rect">
            <a:avLst/>
          </a:prstGeom>
        </p:spPr>
      </p:pic>
    </p:spTree>
    <p:extLst>
      <p:ext uri="{BB962C8B-B14F-4D97-AF65-F5344CB8AC3E}">
        <p14:creationId xmlns:p14="http://schemas.microsoft.com/office/powerpoint/2010/main" val="1910169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2527738" y="126123"/>
            <a:ext cx="9144000" cy="845591"/>
          </a:xfrm>
        </p:spPr>
        <p:txBody>
          <a:bodyPr>
            <a:normAutofit fontScale="90000"/>
          </a:bodyPr>
          <a:lstStyle/>
          <a:p>
            <a:r>
              <a:rPr lang="en-US" altLang="ko-KR" dirty="0">
                <a:latin typeface="Century Gothic" panose="020B0502020202020204" pitchFamily="34" charset="0"/>
              </a:rPr>
              <a:t>1.construct</a:t>
            </a:r>
            <a:endParaRPr lang="ko-KR" altLang="ko-KR" dirty="0">
              <a:latin typeface="Century Gothic" panose="020B0502020202020204" pitchFamily="34" charset="0"/>
            </a:endParaRPr>
          </a:p>
        </p:txBody>
      </p:sp>
      <p:sp>
        <p:nvSpPr>
          <p:cNvPr id="6" name="TextBox 5">
            <a:extLst>
              <a:ext uri="{FF2B5EF4-FFF2-40B4-BE49-F238E27FC236}">
                <a16:creationId xmlns:a16="http://schemas.microsoft.com/office/drawing/2014/main" id="{79E88090-CE70-40A5-933A-A041369165D4}"/>
              </a:ext>
            </a:extLst>
          </p:cNvPr>
          <p:cNvSpPr txBox="1"/>
          <p:nvPr/>
        </p:nvSpPr>
        <p:spPr>
          <a:xfrm>
            <a:off x="5052014" y="312939"/>
            <a:ext cx="8520731" cy="3416320"/>
          </a:xfrm>
          <a:prstGeom prst="rect">
            <a:avLst/>
          </a:prstGeom>
          <a:noFill/>
        </p:spPr>
        <p:txBody>
          <a:bodyPr wrap="none" rtlCol="0">
            <a:spAutoFit/>
          </a:bodyPr>
          <a:lstStyle/>
          <a:p>
            <a:r>
              <a:rPr lang="en-US" altLang="ko-KR" dirty="0"/>
              <a:t>In August 2012, Prof. </a:t>
            </a:r>
            <a:r>
              <a:rPr lang="en-US" altLang="ko-KR" dirty="0" err="1"/>
              <a:t>Behrokh</a:t>
            </a:r>
            <a:r>
              <a:rPr lang="en-US" altLang="ko-KR" dirty="0"/>
              <a:t> </a:t>
            </a:r>
            <a:r>
              <a:rPr lang="en-US" altLang="ko-KR" dirty="0" err="1"/>
              <a:t>Khoshnevis</a:t>
            </a:r>
            <a:r>
              <a:rPr lang="en-US" altLang="ko-KR" dirty="0"/>
              <a:t> at </a:t>
            </a:r>
            <a:r>
              <a:rPr lang="en-US" altLang="ko-KR" dirty="0" err="1"/>
              <a:t>TedxOjai</a:t>
            </a:r>
            <a:r>
              <a:rPr lang="en-US" altLang="ko-KR" dirty="0"/>
              <a:t> showed that </a:t>
            </a:r>
          </a:p>
          <a:p>
            <a:r>
              <a:rPr lang="en-US" altLang="ko-KR" dirty="0"/>
              <a:t>it is possible to build a house in 20 hours using a technique called </a:t>
            </a:r>
          </a:p>
          <a:p>
            <a:r>
              <a:rPr lang="en-US" altLang="ko-KR" dirty="0"/>
              <a:t>Contour crafting. While 3D printers have a number of problems, </a:t>
            </a:r>
          </a:p>
          <a:p>
            <a:r>
              <a:rPr lang="en-US" altLang="ko-KR" dirty="0"/>
              <a:t>such as slower, more inefficient, and more dangerous tasks, </a:t>
            </a:r>
          </a:p>
          <a:p>
            <a:r>
              <a:rPr lang="en-US" altLang="ko-KR" dirty="0"/>
              <a:t>3D printers are able to minimize the cost of materials and waste </a:t>
            </a:r>
          </a:p>
          <a:p>
            <a:r>
              <a:rPr lang="en-US" altLang="ko-KR" dirty="0"/>
              <a:t>in less time.</a:t>
            </a:r>
          </a:p>
          <a:p>
            <a:endParaRPr lang="en-US" altLang="ko-KR" dirty="0"/>
          </a:p>
          <a:p>
            <a:r>
              <a:rPr lang="en-US" altLang="ko-KR" dirty="0"/>
              <a:t>Nantes researchers created a computerized home plan to match </a:t>
            </a:r>
          </a:p>
          <a:p>
            <a:r>
              <a:rPr lang="en-US" altLang="ko-KR" dirty="0"/>
              <a:t>the site provided by the city and then transferred the data to the architectural </a:t>
            </a:r>
          </a:p>
          <a:p>
            <a:r>
              <a:rPr lang="en-US" altLang="ko-KR" dirty="0"/>
              <a:t>3D printer, 'Batty Print 3D'. Batty Print 3D moved the 4-meter robot arm </a:t>
            </a:r>
          </a:p>
          <a:p>
            <a:r>
              <a:rPr lang="en-US" altLang="ko-KR" dirty="0"/>
              <a:t>from the construction site to build up the walls as designed. </a:t>
            </a:r>
          </a:p>
          <a:p>
            <a:endParaRPr lang="en-US" altLang="ko-KR" dirty="0"/>
          </a:p>
        </p:txBody>
      </p:sp>
      <p:pic>
        <p:nvPicPr>
          <p:cNvPr id="5" name="그림 4">
            <a:extLst>
              <a:ext uri="{FF2B5EF4-FFF2-40B4-BE49-F238E27FC236}">
                <a16:creationId xmlns:a16="http://schemas.microsoft.com/office/drawing/2014/main" id="{E6E41EE3-F19A-484D-8BE6-7B3583F736CE}"/>
              </a:ext>
            </a:extLst>
          </p:cNvPr>
          <p:cNvPicPr>
            <a:picLocks noChangeAspect="1"/>
          </p:cNvPicPr>
          <p:nvPr/>
        </p:nvPicPr>
        <p:blipFill>
          <a:blip r:embed="rId2"/>
          <a:stretch>
            <a:fillRect/>
          </a:stretch>
        </p:blipFill>
        <p:spPr>
          <a:xfrm>
            <a:off x="279215" y="2152871"/>
            <a:ext cx="4048323" cy="3152775"/>
          </a:xfrm>
          <a:prstGeom prst="rect">
            <a:avLst/>
          </a:prstGeom>
        </p:spPr>
      </p:pic>
      <p:pic>
        <p:nvPicPr>
          <p:cNvPr id="10" name="그림 9">
            <a:extLst>
              <a:ext uri="{FF2B5EF4-FFF2-40B4-BE49-F238E27FC236}">
                <a16:creationId xmlns:a16="http://schemas.microsoft.com/office/drawing/2014/main" id="{BD946B93-1502-4DBC-B97C-51BFC291C42C}"/>
              </a:ext>
            </a:extLst>
          </p:cNvPr>
          <p:cNvPicPr>
            <a:picLocks noChangeAspect="1"/>
          </p:cNvPicPr>
          <p:nvPr/>
        </p:nvPicPr>
        <p:blipFill>
          <a:blip r:embed="rId3"/>
          <a:stretch>
            <a:fillRect/>
          </a:stretch>
        </p:blipFill>
        <p:spPr>
          <a:xfrm>
            <a:off x="4469358" y="2524346"/>
            <a:ext cx="3815007" cy="2781300"/>
          </a:xfrm>
          <a:prstGeom prst="rect">
            <a:avLst/>
          </a:prstGeom>
        </p:spPr>
      </p:pic>
      <p:pic>
        <p:nvPicPr>
          <p:cNvPr id="11" name="그림 10">
            <a:extLst>
              <a:ext uri="{FF2B5EF4-FFF2-40B4-BE49-F238E27FC236}">
                <a16:creationId xmlns:a16="http://schemas.microsoft.com/office/drawing/2014/main" id="{94C9D790-B91A-451B-A0CB-BE7D2A0ECAC1}"/>
              </a:ext>
            </a:extLst>
          </p:cNvPr>
          <p:cNvPicPr>
            <a:picLocks noChangeAspect="1"/>
          </p:cNvPicPr>
          <p:nvPr/>
        </p:nvPicPr>
        <p:blipFill>
          <a:blip r:embed="rId4"/>
          <a:stretch>
            <a:fillRect/>
          </a:stretch>
        </p:blipFill>
        <p:spPr>
          <a:xfrm>
            <a:off x="8426185" y="3132416"/>
            <a:ext cx="3568262" cy="2173230"/>
          </a:xfrm>
          <a:prstGeom prst="rect">
            <a:avLst/>
          </a:prstGeom>
        </p:spPr>
      </p:pic>
    </p:spTree>
    <p:extLst>
      <p:ext uri="{BB962C8B-B14F-4D97-AF65-F5344CB8AC3E}">
        <p14:creationId xmlns:p14="http://schemas.microsoft.com/office/powerpoint/2010/main" val="873113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2023241" y="126123"/>
            <a:ext cx="9144000" cy="845591"/>
          </a:xfrm>
        </p:spPr>
        <p:txBody>
          <a:bodyPr>
            <a:normAutofit fontScale="90000"/>
          </a:bodyPr>
          <a:lstStyle/>
          <a:p>
            <a:r>
              <a:rPr lang="en-US" altLang="ko-KR" dirty="0">
                <a:latin typeface="Century Gothic" panose="020B0502020202020204" pitchFamily="34" charset="0"/>
              </a:rPr>
              <a:t>2.</a:t>
            </a:r>
            <a:r>
              <a:rPr lang="en-US" altLang="ko-KR" dirty="0"/>
              <a:t> Medical field</a:t>
            </a:r>
            <a:endParaRPr lang="ko-KR" altLang="ko-KR" dirty="0">
              <a:latin typeface="Century Gothic" panose="020B0502020202020204" pitchFamily="34" charset="0"/>
            </a:endParaRPr>
          </a:p>
        </p:txBody>
      </p:sp>
      <p:sp>
        <p:nvSpPr>
          <p:cNvPr id="6" name="TextBox 5">
            <a:extLst>
              <a:ext uri="{FF2B5EF4-FFF2-40B4-BE49-F238E27FC236}">
                <a16:creationId xmlns:a16="http://schemas.microsoft.com/office/drawing/2014/main" id="{79E88090-CE70-40A5-933A-A041369165D4}"/>
              </a:ext>
            </a:extLst>
          </p:cNvPr>
          <p:cNvSpPr txBox="1"/>
          <p:nvPr/>
        </p:nvSpPr>
        <p:spPr>
          <a:xfrm>
            <a:off x="5052014" y="312939"/>
            <a:ext cx="11297580" cy="2031325"/>
          </a:xfrm>
          <a:prstGeom prst="rect">
            <a:avLst/>
          </a:prstGeom>
          <a:noFill/>
        </p:spPr>
        <p:txBody>
          <a:bodyPr wrap="none" rtlCol="0">
            <a:spAutoFit/>
          </a:bodyPr>
          <a:lstStyle/>
          <a:p>
            <a:r>
              <a:rPr lang="en-US" altLang="ko-KR" dirty="0"/>
              <a:t>3D bioprinting technology is evolving one day differently. For the past 2 ~ 3 years, </a:t>
            </a:r>
          </a:p>
          <a:p>
            <a:r>
              <a:rPr lang="en-US" altLang="ko-KR" dirty="0"/>
              <a:t>it has been commercialized mainly for dental and orthopedic biomedical devices </a:t>
            </a:r>
          </a:p>
          <a:p>
            <a:r>
              <a:rPr lang="en-US" altLang="ko-KR" dirty="0"/>
              <a:t>(solid implants) such as customized facial contour implants, under-eye bone surgery </a:t>
            </a:r>
          </a:p>
          <a:p>
            <a:r>
              <a:rPr lang="en-US" altLang="ko-KR" dirty="0"/>
              <a:t>due to orbital fractures, and membranes for separating gums and bones from implants It went on. </a:t>
            </a:r>
          </a:p>
          <a:p>
            <a:r>
              <a:rPr lang="en-US" altLang="ko-KR" dirty="0"/>
              <a:t>Then, 3D printing technology developed, and the living cells `output` to the desired form and cultivating </a:t>
            </a:r>
          </a:p>
          <a:p>
            <a:r>
              <a:rPr lang="en-US" altLang="ko-KR" dirty="0"/>
              <a:t>the supply of nutrients developed. Some companies are challenging even the production of mini-nails </a:t>
            </a:r>
          </a:p>
          <a:p>
            <a:r>
              <a:rPr lang="en-US" altLang="ko-KR" dirty="0"/>
              <a:t>with nails that can be used in clinical trials to create human </a:t>
            </a:r>
          </a:p>
        </p:txBody>
      </p:sp>
      <p:pic>
        <p:nvPicPr>
          <p:cNvPr id="3" name="그림 2">
            <a:extLst>
              <a:ext uri="{FF2B5EF4-FFF2-40B4-BE49-F238E27FC236}">
                <a16:creationId xmlns:a16="http://schemas.microsoft.com/office/drawing/2014/main" id="{757EACD4-1952-470B-80AC-C87D396303C3}"/>
              </a:ext>
            </a:extLst>
          </p:cNvPr>
          <p:cNvPicPr>
            <a:picLocks noChangeAspect="1"/>
          </p:cNvPicPr>
          <p:nvPr/>
        </p:nvPicPr>
        <p:blipFill>
          <a:blip r:embed="rId2"/>
          <a:stretch>
            <a:fillRect/>
          </a:stretch>
        </p:blipFill>
        <p:spPr>
          <a:xfrm>
            <a:off x="114927" y="1788208"/>
            <a:ext cx="5400675" cy="3600450"/>
          </a:xfrm>
          <a:prstGeom prst="rect">
            <a:avLst/>
          </a:prstGeom>
        </p:spPr>
      </p:pic>
      <p:pic>
        <p:nvPicPr>
          <p:cNvPr id="4" name="그림 3">
            <a:extLst>
              <a:ext uri="{FF2B5EF4-FFF2-40B4-BE49-F238E27FC236}">
                <a16:creationId xmlns:a16="http://schemas.microsoft.com/office/drawing/2014/main" id="{170CEF0C-83B5-4E55-ABAC-34395E2112FE}"/>
              </a:ext>
            </a:extLst>
          </p:cNvPr>
          <p:cNvPicPr>
            <a:picLocks noChangeAspect="1"/>
          </p:cNvPicPr>
          <p:nvPr/>
        </p:nvPicPr>
        <p:blipFill>
          <a:blip r:embed="rId3"/>
          <a:stretch>
            <a:fillRect/>
          </a:stretch>
        </p:blipFill>
        <p:spPr>
          <a:xfrm>
            <a:off x="5927670" y="971714"/>
            <a:ext cx="5381625" cy="3009900"/>
          </a:xfrm>
          <a:prstGeom prst="rect">
            <a:avLst/>
          </a:prstGeom>
        </p:spPr>
      </p:pic>
      <p:pic>
        <p:nvPicPr>
          <p:cNvPr id="7" name="그림 6">
            <a:extLst>
              <a:ext uri="{FF2B5EF4-FFF2-40B4-BE49-F238E27FC236}">
                <a16:creationId xmlns:a16="http://schemas.microsoft.com/office/drawing/2014/main" id="{26A60CF9-F4A1-4734-A544-D6621CF431FE}"/>
              </a:ext>
            </a:extLst>
          </p:cNvPr>
          <p:cNvPicPr>
            <a:picLocks noChangeAspect="1"/>
          </p:cNvPicPr>
          <p:nvPr/>
        </p:nvPicPr>
        <p:blipFill>
          <a:blip r:embed="rId4"/>
          <a:stretch>
            <a:fillRect/>
          </a:stretch>
        </p:blipFill>
        <p:spPr>
          <a:xfrm>
            <a:off x="5927670" y="4356509"/>
            <a:ext cx="6020866" cy="2064297"/>
          </a:xfrm>
          <a:prstGeom prst="rect">
            <a:avLst/>
          </a:prstGeom>
        </p:spPr>
      </p:pic>
    </p:spTree>
    <p:extLst>
      <p:ext uri="{BB962C8B-B14F-4D97-AF65-F5344CB8AC3E}">
        <p14:creationId xmlns:p14="http://schemas.microsoft.com/office/powerpoint/2010/main" val="3632535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329558" y="126123"/>
            <a:ext cx="9144000" cy="845591"/>
          </a:xfrm>
        </p:spPr>
        <p:txBody>
          <a:bodyPr>
            <a:normAutofit fontScale="90000"/>
          </a:bodyPr>
          <a:lstStyle/>
          <a:p>
            <a:r>
              <a:rPr lang="en-US" altLang="ko-KR" dirty="0">
                <a:latin typeface="Century Gothic" panose="020B0502020202020204" pitchFamily="34" charset="0"/>
              </a:rPr>
              <a:t>3.</a:t>
            </a:r>
            <a:r>
              <a:rPr lang="en-US" altLang="ko-KR" dirty="0"/>
              <a:t> Parts production</a:t>
            </a:r>
            <a:endParaRPr lang="ko-KR" altLang="ko-KR" dirty="0">
              <a:latin typeface="Century Gothic" panose="020B0502020202020204" pitchFamily="34" charset="0"/>
            </a:endParaRPr>
          </a:p>
        </p:txBody>
      </p:sp>
      <p:pic>
        <p:nvPicPr>
          <p:cNvPr id="5" name="그림 4">
            <a:extLst>
              <a:ext uri="{FF2B5EF4-FFF2-40B4-BE49-F238E27FC236}">
                <a16:creationId xmlns:a16="http://schemas.microsoft.com/office/drawing/2014/main" id="{0A6426C8-4622-48FA-8224-DAB07E68B277}"/>
              </a:ext>
            </a:extLst>
          </p:cNvPr>
          <p:cNvPicPr>
            <a:picLocks noChangeAspect="1"/>
          </p:cNvPicPr>
          <p:nvPr/>
        </p:nvPicPr>
        <p:blipFill>
          <a:blip r:embed="rId2"/>
          <a:stretch>
            <a:fillRect/>
          </a:stretch>
        </p:blipFill>
        <p:spPr>
          <a:xfrm>
            <a:off x="382149" y="1262227"/>
            <a:ext cx="5153025" cy="3829050"/>
          </a:xfrm>
          <a:prstGeom prst="rect">
            <a:avLst/>
          </a:prstGeom>
        </p:spPr>
      </p:pic>
      <p:pic>
        <p:nvPicPr>
          <p:cNvPr id="8" name="그림 7">
            <a:extLst>
              <a:ext uri="{FF2B5EF4-FFF2-40B4-BE49-F238E27FC236}">
                <a16:creationId xmlns:a16="http://schemas.microsoft.com/office/drawing/2014/main" id="{A057D03F-07A6-4957-9DBC-9ECC87203CE3}"/>
              </a:ext>
            </a:extLst>
          </p:cNvPr>
          <p:cNvPicPr>
            <a:picLocks noChangeAspect="1"/>
          </p:cNvPicPr>
          <p:nvPr/>
        </p:nvPicPr>
        <p:blipFill>
          <a:blip r:embed="rId3"/>
          <a:stretch>
            <a:fillRect/>
          </a:stretch>
        </p:blipFill>
        <p:spPr>
          <a:xfrm>
            <a:off x="7036018" y="684360"/>
            <a:ext cx="3869943" cy="2744640"/>
          </a:xfrm>
          <a:prstGeom prst="rect">
            <a:avLst/>
          </a:prstGeom>
        </p:spPr>
      </p:pic>
      <p:pic>
        <p:nvPicPr>
          <p:cNvPr id="9" name="그림 8">
            <a:extLst>
              <a:ext uri="{FF2B5EF4-FFF2-40B4-BE49-F238E27FC236}">
                <a16:creationId xmlns:a16="http://schemas.microsoft.com/office/drawing/2014/main" id="{2368E9F6-B1E8-4C1F-8479-FB252BA2B1C6}"/>
              </a:ext>
            </a:extLst>
          </p:cNvPr>
          <p:cNvPicPr>
            <a:picLocks noChangeAspect="1"/>
          </p:cNvPicPr>
          <p:nvPr/>
        </p:nvPicPr>
        <p:blipFill>
          <a:blip r:embed="rId4"/>
          <a:stretch>
            <a:fillRect/>
          </a:stretch>
        </p:blipFill>
        <p:spPr>
          <a:xfrm>
            <a:off x="7036018" y="3586327"/>
            <a:ext cx="3869943" cy="3080358"/>
          </a:xfrm>
          <a:prstGeom prst="rect">
            <a:avLst/>
          </a:prstGeom>
        </p:spPr>
      </p:pic>
      <p:sp>
        <p:nvSpPr>
          <p:cNvPr id="10" name="TextBox 9">
            <a:extLst>
              <a:ext uri="{FF2B5EF4-FFF2-40B4-BE49-F238E27FC236}">
                <a16:creationId xmlns:a16="http://schemas.microsoft.com/office/drawing/2014/main" id="{53B9436F-17B3-4E62-A9D0-527006E3ABDB}"/>
              </a:ext>
            </a:extLst>
          </p:cNvPr>
          <p:cNvSpPr txBox="1"/>
          <p:nvPr/>
        </p:nvSpPr>
        <p:spPr>
          <a:xfrm>
            <a:off x="6329021" y="315028"/>
            <a:ext cx="7507183" cy="923330"/>
          </a:xfrm>
          <a:prstGeom prst="rect">
            <a:avLst/>
          </a:prstGeom>
          <a:noFill/>
        </p:spPr>
        <p:txBody>
          <a:bodyPr wrap="none" rtlCol="0">
            <a:spAutoFit/>
          </a:bodyPr>
          <a:lstStyle/>
          <a:p>
            <a:r>
              <a:rPr lang="en-US" altLang="ko-KR" dirty="0"/>
              <a:t>The biggest advantage of 3D printers is that they can be </a:t>
            </a:r>
          </a:p>
          <a:p>
            <a:r>
              <a:rPr lang="en-US" altLang="ko-KR" dirty="0"/>
              <a:t>produced in a single process, even with complex designs and shapes.</a:t>
            </a:r>
          </a:p>
          <a:p>
            <a:r>
              <a:rPr lang="en-US" altLang="ko-KR" dirty="0"/>
              <a:t>No more molds are needed when making metal products.</a:t>
            </a:r>
          </a:p>
        </p:txBody>
      </p:sp>
    </p:spTree>
    <p:extLst>
      <p:ext uri="{BB962C8B-B14F-4D97-AF65-F5344CB8AC3E}">
        <p14:creationId xmlns:p14="http://schemas.microsoft.com/office/powerpoint/2010/main" val="443120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329558" y="646385"/>
            <a:ext cx="13521558" cy="845591"/>
          </a:xfrm>
        </p:spPr>
        <p:txBody>
          <a:bodyPr>
            <a:noAutofit/>
          </a:bodyPr>
          <a:lstStyle/>
          <a:p>
            <a:r>
              <a:rPr lang="en-US" altLang="ko-KR" sz="4800" dirty="0">
                <a:latin typeface="Century Gothic" panose="020B0502020202020204" pitchFamily="34" charset="0"/>
              </a:rPr>
              <a:t>5.</a:t>
            </a:r>
            <a:r>
              <a:rPr lang="en-US" altLang="ko-KR" sz="4800" dirty="0"/>
              <a:t> </a:t>
            </a:r>
            <a:r>
              <a:rPr lang="ko-KR" altLang="ko-KR" sz="4800" dirty="0" err="1"/>
              <a:t>Various</a:t>
            </a:r>
            <a:r>
              <a:rPr lang="ko-KR" altLang="ko-KR" sz="4800" dirty="0"/>
              <a:t> </a:t>
            </a:r>
            <a:r>
              <a:rPr lang="ko-KR" altLang="ko-KR" sz="4800" dirty="0" err="1"/>
              <a:t>types</a:t>
            </a:r>
            <a:r>
              <a:rPr lang="ko-KR" altLang="ko-KR" sz="4800" dirty="0"/>
              <a:t> of 3D </a:t>
            </a:r>
            <a:r>
              <a:rPr lang="ko-KR" altLang="ko-KR" sz="4800" dirty="0" err="1"/>
              <a:t>printer</a:t>
            </a:r>
            <a:r>
              <a:rPr lang="ko-KR" altLang="ko-KR" sz="4800" dirty="0"/>
              <a:t> </a:t>
            </a:r>
            <a:br>
              <a:rPr lang="en-US" altLang="ko-KR" sz="4800" dirty="0"/>
            </a:br>
            <a:r>
              <a:rPr lang="ko-KR" altLang="ko-KR" sz="4800" dirty="0" err="1"/>
              <a:t>modeling</a:t>
            </a:r>
            <a:r>
              <a:rPr lang="ko-KR" altLang="ko-KR" sz="4800" dirty="0"/>
              <a:t> </a:t>
            </a:r>
            <a:r>
              <a:rPr lang="ko-KR" altLang="ko-KR" sz="4800" dirty="0" err="1"/>
              <a:t>program</a:t>
            </a:r>
            <a:endParaRPr lang="ko-KR" altLang="ko-KR" sz="4800" dirty="0">
              <a:latin typeface="Century Gothic" panose="020B0502020202020204" pitchFamily="34" charset="0"/>
            </a:endParaRPr>
          </a:p>
        </p:txBody>
      </p:sp>
      <p:pic>
        <p:nvPicPr>
          <p:cNvPr id="3" name="그림 2">
            <a:extLst>
              <a:ext uri="{FF2B5EF4-FFF2-40B4-BE49-F238E27FC236}">
                <a16:creationId xmlns:a16="http://schemas.microsoft.com/office/drawing/2014/main" id="{03D626F7-6002-4F12-B7CE-2DDEC54DF121}"/>
              </a:ext>
            </a:extLst>
          </p:cNvPr>
          <p:cNvPicPr>
            <a:picLocks noChangeAspect="1"/>
          </p:cNvPicPr>
          <p:nvPr/>
        </p:nvPicPr>
        <p:blipFill>
          <a:blip r:embed="rId2"/>
          <a:stretch>
            <a:fillRect/>
          </a:stretch>
        </p:blipFill>
        <p:spPr>
          <a:xfrm>
            <a:off x="54280" y="2180996"/>
            <a:ext cx="3389660" cy="2327286"/>
          </a:xfrm>
          <a:prstGeom prst="rect">
            <a:avLst/>
          </a:prstGeom>
        </p:spPr>
      </p:pic>
      <p:sp>
        <p:nvSpPr>
          <p:cNvPr id="4" name="TextBox 3">
            <a:extLst>
              <a:ext uri="{FF2B5EF4-FFF2-40B4-BE49-F238E27FC236}">
                <a16:creationId xmlns:a16="http://schemas.microsoft.com/office/drawing/2014/main" id="{0D25D834-2EC8-4F5A-9F8F-E2167EE9CDF4}"/>
              </a:ext>
            </a:extLst>
          </p:cNvPr>
          <p:cNvSpPr txBox="1"/>
          <p:nvPr/>
        </p:nvSpPr>
        <p:spPr>
          <a:xfrm>
            <a:off x="1024759" y="4949299"/>
            <a:ext cx="1620957" cy="369332"/>
          </a:xfrm>
          <a:prstGeom prst="rect">
            <a:avLst/>
          </a:prstGeom>
          <a:noFill/>
        </p:spPr>
        <p:txBody>
          <a:bodyPr wrap="none" rtlCol="0">
            <a:spAutoFit/>
          </a:bodyPr>
          <a:lstStyle/>
          <a:p>
            <a:r>
              <a:rPr lang="en-US" altLang="ko-KR" dirty="0"/>
              <a:t>123D DESIGN</a:t>
            </a:r>
            <a:endParaRPr lang="ko-KR" altLang="en-US" dirty="0"/>
          </a:p>
        </p:txBody>
      </p:sp>
      <p:pic>
        <p:nvPicPr>
          <p:cNvPr id="6" name="그림 5">
            <a:extLst>
              <a:ext uri="{FF2B5EF4-FFF2-40B4-BE49-F238E27FC236}">
                <a16:creationId xmlns:a16="http://schemas.microsoft.com/office/drawing/2014/main" id="{1D443AA7-F017-4166-8F99-84538B5F6D87}"/>
              </a:ext>
            </a:extLst>
          </p:cNvPr>
          <p:cNvPicPr>
            <a:picLocks noChangeAspect="1"/>
          </p:cNvPicPr>
          <p:nvPr/>
        </p:nvPicPr>
        <p:blipFill>
          <a:blip r:embed="rId3"/>
          <a:stretch>
            <a:fillRect/>
          </a:stretch>
        </p:blipFill>
        <p:spPr>
          <a:xfrm>
            <a:off x="3609708" y="2161283"/>
            <a:ext cx="3379449" cy="2310245"/>
          </a:xfrm>
          <a:prstGeom prst="rect">
            <a:avLst/>
          </a:prstGeom>
        </p:spPr>
      </p:pic>
      <p:sp>
        <p:nvSpPr>
          <p:cNvPr id="11" name="TextBox 10">
            <a:extLst>
              <a:ext uri="{FF2B5EF4-FFF2-40B4-BE49-F238E27FC236}">
                <a16:creationId xmlns:a16="http://schemas.microsoft.com/office/drawing/2014/main" id="{6268F18D-A083-4D4B-8B73-5AE3EEA2929F}"/>
              </a:ext>
            </a:extLst>
          </p:cNvPr>
          <p:cNvSpPr txBox="1"/>
          <p:nvPr/>
        </p:nvSpPr>
        <p:spPr>
          <a:xfrm>
            <a:off x="5399039" y="4949299"/>
            <a:ext cx="1136658" cy="369332"/>
          </a:xfrm>
          <a:prstGeom prst="rect">
            <a:avLst/>
          </a:prstGeom>
          <a:noFill/>
        </p:spPr>
        <p:txBody>
          <a:bodyPr wrap="none" rtlCol="0">
            <a:spAutoFit/>
          </a:bodyPr>
          <a:lstStyle/>
          <a:p>
            <a:r>
              <a:rPr lang="en-US" altLang="ko-KR" dirty="0" err="1"/>
              <a:t>tinkercad</a:t>
            </a:r>
            <a:endParaRPr lang="ko-KR" altLang="en-US" dirty="0"/>
          </a:p>
        </p:txBody>
      </p:sp>
      <p:sp>
        <p:nvSpPr>
          <p:cNvPr id="15" name="TextBox 14">
            <a:extLst>
              <a:ext uri="{FF2B5EF4-FFF2-40B4-BE49-F238E27FC236}">
                <a16:creationId xmlns:a16="http://schemas.microsoft.com/office/drawing/2014/main" id="{FADD8C88-2A8B-480D-B5C6-CB7345AB465E}"/>
              </a:ext>
            </a:extLst>
          </p:cNvPr>
          <p:cNvSpPr txBox="1"/>
          <p:nvPr/>
        </p:nvSpPr>
        <p:spPr>
          <a:xfrm>
            <a:off x="22998" y="5934670"/>
            <a:ext cx="9422772" cy="923330"/>
          </a:xfrm>
          <a:prstGeom prst="rect">
            <a:avLst/>
          </a:prstGeom>
          <a:noFill/>
        </p:spPr>
        <p:txBody>
          <a:bodyPr wrap="none" rtlCol="0">
            <a:spAutoFit/>
          </a:bodyPr>
          <a:lstStyle/>
          <a:p>
            <a:r>
              <a:rPr lang="ko-KR" altLang="ko-KR" dirty="0">
                <a:latin typeface="Arial Unicode MS"/>
              </a:rPr>
              <a:t>123D </a:t>
            </a:r>
            <a:r>
              <a:rPr lang="ko-KR" altLang="ko-KR" dirty="0" err="1">
                <a:latin typeface="Arial Unicode MS"/>
              </a:rPr>
              <a:t>Design</a:t>
            </a:r>
            <a:r>
              <a:rPr lang="ko-KR" altLang="ko-KR" dirty="0">
                <a:latin typeface="Arial Unicode MS"/>
              </a:rPr>
              <a:t> </a:t>
            </a:r>
            <a:r>
              <a:rPr lang="ko-KR" altLang="ko-KR" dirty="0" err="1">
                <a:latin typeface="Arial Unicode MS"/>
              </a:rPr>
              <a:t>is</a:t>
            </a:r>
            <a:r>
              <a:rPr lang="ko-KR" altLang="ko-KR" dirty="0">
                <a:latin typeface="Arial Unicode MS"/>
              </a:rPr>
              <a:t> </a:t>
            </a:r>
            <a:r>
              <a:rPr lang="ko-KR" altLang="ko-KR" dirty="0" err="1">
                <a:latin typeface="Arial Unicode MS"/>
              </a:rPr>
              <a:t>a</a:t>
            </a:r>
            <a:r>
              <a:rPr lang="ko-KR" altLang="ko-KR" dirty="0">
                <a:latin typeface="Arial Unicode MS"/>
              </a:rPr>
              <a:t> </a:t>
            </a:r>
            <a:r>
              <a:rPr lang="ko-KR" altLang="ko-KR" dirty="0" err="1">
                <a:latin typeface="Arial Unicode MS"/>
              </a:rPr>
              <a:t>program</a:t>
            </a:r>
            <a:r>
              <a:rPr lang="ko-KR" altLang="ko-KR" dirty="0">
                <a:latin typeface="Arial Unicode MS"/>
              </a:rPr>
              <a:t> </a:t>
            </a:r>
            <a:r>
              <a:rPr lang="ko-KR" altLang="ko-KR" dirty="0" err="1">
                <a:latin typeface="Arial Unicode MS"/>
              </a:rPr>
              <a:t>that</a:t>
            </a:r>
            <a:r>
              <a:rPr lang="ko-KR" altLang="ko-KR" dirty="0">
                <a:latin typeface="Arial Unicode MS"/>
              </a:rPr>
              <a:t> </a:t>
            </a:r>
            <a:r>
              <a:rPr lang="ko-KR" altLang="ko-KR" dirty="0" err="1">
                <a:latin typeface="Arial Unicode MS"/>
              </a:rPr>
              <a:t>makes</a:t>
            </a:r>
            <a:r>
              <a:rPr lang="ko-KR" altLang="ko-KR" dirty="0">
                <a:latin typeface="Arial Unicode MS"/>
              </a:rPr>
              <a:t> 3D </a:t>
            </a:r>
            <a:r>
              <a:rPr lang="ko-KR" altLang="ko-KR" dirty="0" err="1">
                <a:latin typeface="Arial Unicode MS"/>
              </a:rPr>
              <a:t>modeling</a:t>
            </a:r>
            <a:r>
              <a:rPr lang="ko-KR" altLang="ko-KR" dirty="0">
                <a:latin typeface="Arial Unicode MS"/>
              </a:rPr>
              <a:t> </a:t>
            </a:r>
            <a:r>
              <a:rPr lang="ko-KR" altLang="ko-KR" dirty="0" err="1">
                <a:latin typeface="Arial Unicode MS"/>
              </a:rPr>
              <a:t>easy</a:t>
            </a:r>
            <a:r>
              <a:rPr lang="ko-KR" altLang="ko-KR" dirty="0">
                <a:latin typeface="Arial Unicode MS"/>
              </a:rPr>
              <a:t> and </a:t>
            </a:r>
            <a:r>
              <a:rPr lang="ko-KR" altLang="ko-KR" dirty="0" err="1">
                <a:latin typeface="Arial Unicode MS"/>
              </a:rPr>
              <a:t>easy</a:t>
            </a:r>
            <a:r>
              <a:rPr lang="ko-KR" altLang="ko-KR" dirty="0">
                <a:latin typeface="Arial Unicode MS"/>
              </a:rPr>
              <a:t>. </a:t>
            </a:r>
            <a:endParaRPr lang="en-US" altLang="ko-KR" dirty="0">
              <a:latin typeface="Arial Unicode MS"/>
            </a:endParaRPr>
          </a:p>
          <a:p>
            <a:r>
              <a:rPr lang="ko-KR" altLang="ko-KR" dirty="0" err="1">
                <a:latin typeface="Arial Unicode MS"/>
              </a:rPr>
              <a:t>If</a:t>
            </a:r>
            <a:r>
              <a:rPr lang="ko-KR" altLang="ko-KR" dirty="0">
                <a:latin typeface="Arial Unicode MS"/>
              </a:rPr>
              <a:t> </a:t>
            </a:r>
            <a:r>
              <a:rPr lang="ko-KR" altLang="ko-KR" dirty="0" err="1">
                <a:latin typeface="Arial Unicode MS"/>
              </a:rPr>
              <a:t>you</a:t>
            </a:r>
            <a:r>
              <a:rPr lang="ko-KR" altLang="ko-KR" dirty="0">
                <a:latin typeface="Arial Unicode MS"/>
              </a:rPr>
              <a:t> </a:t>
            </a:r>
            <a:r>
              <a:rPr lang="ko-KR" altLang="ko-KR" dirty="0" err="1">
                <a:latin typeface="Arial Unicode MS"/>
              </a:rPr>
              <a:t>are</a:t>
            </a:r>
            <a:r>
              <a:rPr lang="ko-KR" altLang="ko-KR" dirty="0">
                <a:latin typeface="Arial Unicode MS"/>
              </a:rPr>
              <a:t> </a:t>
            </a:r>
            <a:r>
              <a:rPr lang="ko-KR" altLang="ko-KR" dirty="0" err="1">
                <a:latin typeface="Arial Unicode MS"/>
              </a:rPr>
              <a:t>new</a:t>
            </a:r>
            <a:r>
              <a:rPr lang="ko-KR" altLang="ko-KR" dirty="0">
                <a:latin typeface="Arial Unicode MS"/>
              </a:rPr>
              <a:t> </a:t>
            </a:r>
            <a:r>
              <a:rPr lang="ko-KR" altLang="ko-KR" dirty="0" err="1">
                <a:latin typeface="Arial Unicode MS"/>
              </a:rPr>
              <a:t>to</a:t>
            </a:r>
            <a:r>
              <a:rPr lang="ko-KR" altLang="ko-KR" dirty="0">
                <a:latin typeface="Arial Unicode MS"/>
              </a:rPr>
              <a:t> 3D </a:t>
            </a:r>
            <a:r>
              <a:rPr lang="ko-KR" altLang="ko-KR" dirty="0" err="1">
                <a:latin typeface="Arial Unicode MS"/>
              </a:rPr>
              <a:t>printers</a:t>
            </a:r>
            <a:r>
              <a:rPr lang="ko-KR" altLang="ko-KR" dirty="0">
                <a:latin typeface="Arial Unicode MS"/>
              </a:rPr>
              <a:t>, and </a:t>
            </a:r>
            <a:r>
              <a:rPr lang="ko-KR" altLang="ko-KR" dirty="0" err="1">
                <a:latin typeface="Arial Unicode MS"/>
              </a:rPr>
              <a:t>are</a:t>
            </a:r>
            <a:r>
              <a:rPr lang="ko-KR" altLang="ko-KR" dirty="0">
                <a:latin typeface="Arial Unicode MS"/>
              </a:rPr>
              <a:t> </a:t>
            </a:r>
            <a:r>
              <a:rPr lang="ko-KR" altLang="ko-KR" dirty="0" err="1">
                <a:latin typeface="Arial Unicode MS"/>
              </a:rPr>
              <a:t>new</a:t>
            </a:r>
            <a:r>
              <a:rPr lang="ko-KR" altLang="ko-KR" dirty="0">
                <a:latin typeface="Arial Unicode MS"/>
              </a:rPr>
              <a:t> </a:t>
            </a:r>
            <a:r>
              <a:rPr lang="ko-KR" altLang="ko-KR" dirty="0" err="1">
                <a:latin typeface="Arial Unicode MS"/>
              </a:rPr>
              <a:t>to</a:t>
            </a:r>
            <a:r>
              <a:rPr lang="ko-KR" altLang="ko-KR" dirty="0">
                <a:latin typeface="Arial Unicode MS"/>
              </a:rPr>
              <a:t> 3D </a:t>
            </a:r>
            <a:r>
              <a:rPr lang="ko-KR" altLang="ko-KR" dirty="0" err="1">
                <a:latin typeface="Arial Unicode MS"/>
              </a:rPr>
              <a:t>modeling</a:t>
            </a:r>
            <a:r>
              <a:rPr lang="ko-KR" altLang="ko-KR" dirty="0">
                <a:latin typeface="Arial Unicode MS"/>
              </a:rPr>
              <a:t>. </a:t>
            </a:r>
            <a:r>
              <a:rPr lang="ko-KR" altLang="ko-KR" dirty="0" err="1">
                <a:latin typeface="Arial Unicode MS"/>
              </a:rPr>
              <a:t>It's</a:t>
            </a:r>
            <a:r>
              <a:rPr lang="ko-KR" altLang="ko-KR" dirty="0">
                <a:latin typeface="Arial Unicode MS"/>
              </a:rPr>
              <a:t> </a:t>
            </a:r>
            <a:r>
              <a:rPr lang="ko-KR" altLang="ko-KR" dirty="0" err="1">
                <a:latin typeface="Arial Unicode MS"/>
              </a:rPr>
              <a:t>a</a:t>
            </a:r>
            <a:r>
              <a:rPr lang="ko-KR" altLang="ko-KR" dirty="0">
                <a:latin typeface="Arial Unicode MS"/>
              </a:rPr>
              <a:t> </a:t>
            </a:r>
            <a:r>
              <a:rPr lang="ko-KR" altLang="ko-KR" dirty="0" err="1">
                <a:latin typeface="Arial Unicode MS"/>
              </a:rPr>
              <a:t>free</a:t>
            </a:r>
            <a:r>
              <a:rPr lang="ko-KR" altLang="ko-KR" dirty="0">
                <a:latin typeface="Arial Unicode MS"/>
              </a:rPr>
              <a:t>, </a:t>
            </a:r>
            <a:r>
              <a:rPr lang="ko-KR" altLang="ko-KR" dirty="0" err="1">
                <a:latin typeface="Arial Unicode MS"/>
              </a:rPr>
              <a:t>easy-to-use</a:t>
            </a:r>
            <a:r>
              <a:rPr lang="ko-KR" altLang="ko-KR" dirty="0">
                <a:latin typeface="Arial Unicode MS"/>
              </a:rPr>
              <a:t> </a:t>
            </a:r>
            <a:r>
              <a:rPr lang="ko-KR" altLang="ko-KR" dirty="0" err="1">
                <a:latin typeface="Arial Unicode MS"/>
              </a:rPr>
              <a:t>program</a:t>
            </a:r>
            <a:endParaRPr kumimoji="0" lang="ko-KR" altLang="ko-KR" sz="4000" b="0" i="0" u="none" strike="noStrike" cap="none" normalizeH="0" baseline="0" dirty="0">
              <a:ln>
                <a:noFill/>
              </a:ln>
              <a:solidFill>
                <a:schemeClr val="tx1"/>
              </a:solidFill>
              <a:effectLst/>
              <a:latin typeface="Arial" panose="020B0604020202020204" pitchFamily="34" charset="0"/>
            </a:endParaRPr>
          </a:p>
          <a:p>
            <a:endParaRPr lang="ko-KR" altLang="en-US" dirty="0"/>
          </a:p>
        </p:txBody>
      </p:sp>
      <p:sp>
        <p:nvSpPr>
          <p:cNvPr id="16" name="TextBox 15">
            <a:extLst>
              <a:ext uri="{FF2B5EF4-FFF2-40B4-BE49-F238E27FC236}">
                <a16:creationId xmlns:a16="http://schemas.microsoft.com/office/drawing/2014/main" id="{67D8C8B8-4DBD-4424-926F-4F5219D92F13}"/>
              </a:ext>
            </a:extLst>
          </p:cNvPr>
          <p:cNvSpPr txBox="1"/>
          <p:nvPr/>
        </p:nvSpPr>
        <p:spPr>
          <a:xfrm>
            <a:off x="1255982" y="4241656"/>
            <a:ext cx="8645252" cy="1477328"/>
          </a:xfrm>
          <a:prstGeom prst="rect">
            <a:avLst/>
          </a:prstGeom>
          <a:noFill/>
        </p:spPr>
        <p:txBody>
          <a:bodyPr wrap="none" rtlCol="0">
            <a:spAutoFit/>
          </a:bodyPr>
          <a:lstStyle/>
          <a:p>
            <a:r>
              <a:rPr lang="en-US" altLang="ko-KR" dirty="0"/>
              <a:t>It can be used immediately without installation online, so it is easy to use </a:t>
            </a:r>
          </a:p>
          <a:p>
            <a:r>
              <a:rPr lang="en-US" altLang="ko-KR" dirty="0"/>
              <a:t>anytime and anywhere. It is easy to create initial shapes or simple shapes using </a:t>
            </a:r>
          </a:p>
          <a:p>
            <a:r>
              <a:rPr lang="en-US" altLang="ko-KR" dirty="0"/>
              <a:t>only a mouse.</a:t>
            </a:r>
          </a:p>
          <a:p>
            <a:endParaRPr lang="en-US" altLang="ko-KR" dirty="0"/>
          </a:p>
          <a:p>
            <a:r>
              <a:rPr lang="en-US" altLang="ko-KR" dirty="0"/>
              <a:t>In the </a:t>
            </a:r>
            <a:r>
              <a:rPr lang="en-US" altLang="ko-KR" dirty="0" err="1"/>
              <a:t>thingiverse</a:t>
            </a:r>
            <a:r>
              <a:rPr lang="en-US" altLang="ko-KR" dirty="0"/>
              <a:t> you can see other people's print works or get drawings.</a:t>
            </a:r>
            <a:endParaRPr lang="ko-KR" altLang="en-US" dirty="0"/>
          </a:p>
        </p:txBody>
      </p:sp>
      <p:pic>
        <p:nvPicPr>
          <p:cNvPr id="17" name="그림 16">
            <a:extLst>
              <a:ext uri="{FF2B5EF4-FFF2-40B4-BE49-F238E27FC236}">
                <a16:creationId xmlns:a16="http://schemas.microsoft.com/office/drawing/2014/main" id="{55A7AADB-DD39-41E5-8605-C2A74C734C7A}"/>
              </a:ext>
            </a:extLst>
          </p:cNvPr>
          <p:cNvPicPr>
            <a:picLocks noChangeAspect="1"/>
          </p:cNvPicPr>
          <p:nvPr/>
        </p:nvPicPr>
        <p:blipFill>
          <a:blip r:embed="rId4"/>
          <a:stretch>
            <a:fillRect/>
          </a:stretch>
        </p:blipFill>
        <p:spPr>
          <a:xfrm>
            <a:off x="7154926" y="2300939"/>
            <a:ext cx="3490091" cy="1977464"/>
          </a:xfrm>
          <a:prstGeom prst="rect">
            <a:avLst/>
          </a:prstGeom>
        </p:spPr>
      </p:pic>
      <p:sp>
        <p:nvSpPr>
          <p:cNvPr id="18" name="TextBox 17">
            <a:extLst>
              <a:ext uri="{FF2B5EF4-FFF2-40B4-BE49-F238E27FC236}">
                <a16:creationId xmlns:a16="http://schemas.microsoft.com/office/drawing/2014/main" id="{43351E1C-0E0B-4BC8-81BD-D649960D8E23}"/>
              </a:ext>
            </a:extLst>
          </p:cNvPr>
          <p:cNvSpPr txBox="1"/>
          <p:nvPr/>
        </p:nvSpPr>
        <p:spPr>
          <a:xfrm>
            <a:off x="8834938" y="4949299"/>
            <a:ext cx="1322991" cy="369332"/>
          </a:xfrm>
          <a:prstGeom prst="rect">
            <a:avLst/>
          </a:prstGeom>
          <a:noFill/>
        </p:spPr>
        <p:txBody>
          <a:bodyPr wrap="none" rtlCol="0">
            <a:spAutoFit/>
          </a:bodyPr>
          <a:lstStyle/>
          <a:p>
            <a:r>
              <a:rPr lang="en-US" altLang="ko-KR" dirty="0" err="1"/>
              <a:t>thingiverse</a:t>
            </a:r>
            <a:endParaRPr lang="ko-KR" altLang="en-US" dirty="0"/>
          </a:p>
        </p:txBody>
      </p:sp>
    </p:spTree>
    <p:extLst>
      <p:ext uri="{BB962C8B-B14F-4D97-AF65-F5344CB8AC3E}">
        <p14:creationId xmlns:p14="http://schemas.microsoft.com/office/powerpoint/2010/main" val="2996458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4621587" y="62194"/>
            <a:ext cx="13521558" cy="845591"/>
          </a:xfrm>
        </p:spPr>
        <p:txBody>
          <a:bodyPr>
            <a:noAutofit/>
          </a:bodyPr>
          <a:lstStyle/>
          <a:p>
            <a:r>
              <a:rPr lang="en-US" altLang="ko-KR" sz="4800" dirty="0">
                <a:latin typeface="Century Gothic" panose="020B0502020202020204" pitchFamily="34" charset="0"/>
              </a:rPr>
              <a:t>6.</a:t>
            </a:r>
            <a:r>
              <a:rPr lang="en-US" altLang="ko-KR" sz="4800" dirty="0"/>
              <a:t> Can I do it?</a:t>
            </a:r>
            <a:endParaRPr lang="ko-KR" altLang="ko-KR" sz="4800" dirty="0">
              <a:latin typeface="Century Gothic" panose="020B0502020202020204" pitchFamily="34" charset="0"/>
            </a:endParaRPr>
          </a:p>
        </p:txBody>
      </p:sp>
      <p:sp>
        <p:nvSpPr>
          <p:cNvPr id="15" name="TextBox 14">
            <a:extLst>
              <a:ext uri="{FF2B5EF4-FFF2-40B4-BE49-F238E27FC236}">
                <a16:creationId xmlns:a16="http://schemas.microsoft.com/office/drawing/2014/main" id="{FADD8C88-2A8B-480D-B5C6-CB7345AB465E}"/>
              </a:ext>
            </a:extLst>
          </p:cNvPr>
          <p:cNvSpPr txBox="1"/>
          <p:nvPr/>
        </p:nvSpPr>
        <p:spPr>
          <a:xfrm>
            <a:off x="1739395" y="3472935"/>
            <a:ext cx="2031325" cy="369332"/>
          </a:xfrm>
          <a:prstGeom prst="rect">
            <a:avLst/>
          </a:prstGeom>
          <a:noFill/>
        </p:spPr>
        <p:txBody>
          <a:bodyPr wrap="none" rtlCol="0">
            <a:spAutoFit/>
          </a:bodyPr>
          <a:lstStyle/>
          <a:p>
            <a:r>
              <a:rPr lang="en-US" altLang="ko-KR" dirty="0">
                <a:latin typeface="Arial Unicode MS"/>
              </a:rPr>
              <a:t>1 hour – 4000won</a:t>
            </a:r>
            <a:endParaRPr lang="ko-KR" altLang="en-US" dirty="0"/>
          </a:p>
        </p:txBody>
      </p:sp>
      <p:pic>
        <p:nvPicPr>
          <p:cNvPr id="5" name="그림 4">
            <a:extLst>
              <a:ext uri="{FF2B5EF4-FFF2-40B4-BE49-F238E27FC236}">
                <a16:creationId xmlns:a16="http://schemas.microsoft.com/office/drawing/2014/main" id="{D4F7E3E6-192F-4260-98A2-AA2AD7102005}"/>
              </a:ext>
            </a:extLst>
          </p:cNvPr>
          <p:cNvPicPr>
            <a:picLocks noChangeAspect="1"/>
          </p:cNvPicPr>
          <p:nvPr/>
        </p:nvPicPr>
        <p:blipFill>
          <a:blip r:embed="rId2"/>
          <a:stretch>
            <a:fillRect/>
          </a:stretch>
        </p:blipFill>
        <p:spPr>
          <a:xfrm>
            <a:off x="511722" y="1849820"/>
            <a:ext cx="4486673" cy="1350580"/>
          </a:xfrm>
          <a:prstGeom prst="rect">
            <a:avLst/>
          </a:prstGeom>
        </p:spPr>
      </p:pic>
      <p:pic>
        <p:nvPicPr>
          <p:cNvPr id="7" name="그림 6">
            <a:extLst>
              <a:ext uri="{FF2B5EF4-FFF2-40B4-BE49-F238E27FC236}">
                <a16:creationId xmlns:a16="http://schemas.microsoft.com/office/drawing/2014/main" id="{E15BF8D8-88BF-4029-A617-E95E4F8299B5}"/>
              </a:ext>
            </a:extLst>
          </p:cNvPr>
          <p:cNvPicPr>
            <a:picLocks noChangeAspect="1"/>
          </p:cNvPicPr>
          <p:nvPr/>
        </p:nvPicPr>
        <p:blipFill>
          <a:blip r:embed="rId3"/>
          <a:stretch>
            <a:fillRect/>
          </a:stretch>
        </p:blipFill>
        <p:spPr>
          <a:xfrm>
            <a:off x="5577052" y="1946221"/>
            <a:ext cx="5030494" cy="1298192"/>
          </a:xfrm>
          <a:prstGeom prst="rect">
            <a:avLst/>
          </a:prstGeom>
        </p:spPr>
      </p:pic>
      <p:sp>
        <p:nvSpPr>
          <p:cNvPr id="13" name="TextBox 12">
            <a:extLst>
              <a:ext uri="{FF2B5EF4-FFF2-40B4-BE49-F238E27FC236}">
                <a16:creationId xmlns:a16="http://schemas.microsoft.com/office/drawing/2014/main" id="{5468B493-3B2B-4A92-AB7D-58F9C482AE68}"/>
              </a:ext>
            </a:extLst>
          </p:cNvPr>
          <p:cNvSpPr txBox="1"/>
          <p:nvPr/>
        </p:nvSpPr>
        <p:spPr>
          <a:xfrm>
            <a:off x="7801193" y="3472935"/>
            <a:ext cx="582211" cy="369332"/>
          </a:xfrm>
          <a:prstGeom prst="rect">
            <a:avLst/>
          </a:prstGeom>
          <a:noFill/>
        </p:spPr>
        <p:txBody>
          <a:bodyPr wrap="none" rtlCol="0">
            <a:spAutoFit/>
          </a:bodyPr>
          <a:lstStyle/>
          <a:p>
            <a:r>
              <a:rPr lang="en-US" altLang="ko-KR" dirty="0">
                <a:latin typeface="Arial Unicode MS"/>
              </a:rPr>
              <a:t>free</a:t>
            </a:r>
            <a:endParaRPr lang="ko-KR" altLang="en-US" dirty="0"/>
          </a:p>
        </p:txBody>
      </p:sp>
    </p:spTree>
    <p:extLst>
      <p:ext uri="{BB962C8B-B14F-4D97-AF65-F5344CB8AC3E}">
        <p14:creationId xmlns:p14="http://schemas.microsoft.com/office/powerpoint/2010/main" val="118276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4621587" y="62194"/>
            <a:ext cx="13521558" cy="845591"/>
          </a:xfrm>
        </p:spPr>
        <p:txBody>
          <a:bodyPr>
            <a:noAutofit/>
          </a:bodyPr>
          <a:lstStyle/>
          <a:p>
            <a:r>
              <a:rPr lang="en-US" altLang="ko-KR" sz="4800" dirty="0">
                <a:latin typeface="Century Gothic" panose="020B0502020202020204" pitchFamily="34" charset="0"/>
              </a:rPr>
              <a:t>6.</a:t>
            </a:r>
            <a:r>
              <a:rPr lang="en-US" altLang="ko-KR" sz="4800" dirty="0"/>
              <a:t> Can I do it?</a:t>
            </a:r>
            <a:endParaRPr lang="ko-KR" altLang="ko-KR" sz="4800" dirty="0">
              <a:latin typeface="Century Gothic" panose="020B0502020202020204" pitchFamily="34" charset="0"/>
            </a:endParaRPr>
          </a:p>
        </p:txBody>
      </p:sp>
      <p:pic>
        <p:nvPicPr>
          <p:cNvPr id="3" name="그림 2">
            <a:extLst>
              <a:ext uri="{FF2B5EF4-FFF2-40B4-BE49-F238E27FC236}">
                <a16:creationId xmlns:a16="http://schemas.microsoft.com/office/drawing/2014/main" id="{32E9A2E5-0548-4E1F-9080-B1C47173DBC1}"/>
              </a:ext>
            </a:extLst>
          </p:cNvPr>
          <p:cNvPicPr>
            <a:picLocks noChangeAspect="1"/>
          </p:cNvPicPr>
          <p:nvPr/>
        </p:nvPicPr>
        <p:blipFill>
          <a:blip r:embed="rId2"/>
          <a:stretch>
            <a:fillRect/>
          </a:stretch>
        </p:blipFill>
        <p:spPr>
          <a:xfrm>
            <a:off x="1161393" y="947199"/>
            <a:ext cx="9144000" cy="5143500"/>
          </a:xfrm>
          <a:prstGeom prst="rect">
            <a:avLst/>
          </a:prstGeom>
        </p:spPr>
      </p:pic>
    </p:spTree>
    <p:extLst>
      <p:ext uri="{BB962C8B-B14F-4D97-AF65-F5344CB8AC3E}">
        <p14:creationId xmlns:p14="http://schemas.microsoft.com/office/powerpoint/2010/main" val="821523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4621587" y="62194"/>
            <a:ext cx="13521558" cy="845591"/>
          </a:xfrm>
        </p:spPr>
        <p:txBody>
          <a:bodyPr>
            <a:noAutofit/>
          </a:bodyPr>
          <a:lstStyle/>
          <a:p>
            <a:r>
              <a:rPr lang="en-US" altLang="ko-KR" sz="4800" dirty="0">
                <a:latin typeface="Century Gothic" panose="020B0502020202020204" pitchFamily="34" charset="0"/>
              </a:rPr>
              <a:t>6.</a:t>
            </a:r>
            <a:r>
              <a:rPr lang="en-US" altLang="ko-KR" sz="4800" dirty="0"/>
              <a:t> Can I do it?</a:t>
            </a:r>
            <a:endParaRPr lang="ko-KR" altLang="ko-KR" sz="4800" dirty="0">
              <a:latin typeface="Century Gothic" panose="020B0502020202020204" pitchFamily="34" charset="0"/>
            </a:endParaRPr>
          </a:p>
        </p:txBody>
      </p:sp>
      <p:pic>
        <p:nvPicPr>
          <p:cNvPr id="4" name="그림 3">
            <a:extLst>
              <a:ext uri="{FF2B5EF4-FFF2-40B4-BE49-F238E27FC236}">
                <a16:creationId xmlns:a16="http://schemas.microsoft.com/office/drawing/2014/main" id="{F541B484-E1A4-4D2E-AC15-B9875A4121D2}"/>
              </a:ext>
            </a:extLst>
          </p:cNvPr>
          <p:cNvPicPr>
            <a:picLocks noChangeAspect="1"/>
          </p:cNvPicPr>
          <p:nvPr/>
        </p:nvPicPr>
        <p:blipFill>
          <a:blip r:embed="rId2"/>
          <a:stretch>
            <a:fillRect/>
          </a:stretch>
        </p:blipFill>
        <p:spPr>
          <a:xfrm>
            <a:off x="2006552" y="907785"/>
            <a:ext cx="7216275" cy="5313416"/>
          </a:xfrm>
          <a:prstGeom prst="rect">
            <a:avLst/>
          </a:prstGeom>
        </p:spPr>
      </p:pic>
    </p:spTree>
    <p:extLst>
      <p:ext uri="{BB962C8B-B14F-4D97-AF65-F5344CB8AC3E}">
        <p14:creationId xmlns:p14="http://schemas.microsoft.com/office/powerpoint/2010/main" val="1434767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329558" y="126123"/>
            <a:ext cx="9144000" cy="845591"/>
          </a:xfrm>
        </p:spPr>
        <p:txBody>
          <a:bodyPr>
            <a:normAutofit fontScale="90000"/>
          </a:bodyPr>
          <a:lstStyle/>
          <a:p>
            <a:r>
              <a:rPr lang="en-US" altLang="ko-KR" dirty="0">
                <a:latin typeface="Century Gothic" panose="020B0502020202020204" pitchFamily="34" charset="0"/>
              </a:rPr>
              <a:t>2.</a:t>
            </a:r>
            <a:r>
              <a:rPr lang="en-US" altLang="ko-KR" dirty="0"/>
              <a:t> Parts production</a:t>
            </a:r>
            <a:endParaRPr lang="ko-KR" altLang="ko-KR" dirty="0">
              <a:latin typeface="Century Gothic" panose="020B0502020202020204" pitchFamily="34" charset="0"/>
            </a:endParaRPr>
          </a:p>
        </p:txBody>
      </p:sp>
      <p:sp>
        <p:nvSpPr>
          <p:cNvPr id="10" name="TextBox 9">
            <a:extLst>
              <a:ext uri="{FF2B5EF4-FFF2-40B4-BE49-F238E27FC236}">
                <a16:creationId xmlns:a16="http://schemas.microsoft.com/office/drawing/2014/main" id="{53B9436F-17B3-4E62-A9D0-527006E3ABDB}"/>
              </a:ext>
            </a:extLst>
          </p:cNvPr>
          <p:cNvSpPr txBox="1"/>
          <p:nvPr/>
        </p:nvSpPr>
        <p:spPr>
          <a:xfrm>
            <a:off x="1977739" y="3546959"/>
            <a:ext cx="44432676" cy="4801314"/>
          </a:xfrm>
          <a:prstGeom prst="rect">
            <a:avLst/>
          </a:prstGeom>
          <a:noFill/>
        </p:spPr>
        <p:txBody>
          <a:bodyPr wrap="none" rtlCol="0">
            <a:spAutoFit/>
          </a:bodyPr>
          <a:lstStyle/>
          <a:p>
            <a:r>
              <a:rPr lang="en-US" altLang="ko-KR" dirty="0"/>
              <a:t>http://www.chemidream.com/1640</a:t>
            </a:r>
          </a:p>
          <a:p>
            <a:r>
              <a:rPr lang="en-US" altLang="ko-KR" dirty="0"/>
              <a:t>http://3dprinterstore.co.kr/product/</a:t>
            </a:r>
            <a:r>
              <a:rPr lang="ko-KR" altLang="en-US" dirty="0"/>
              <a:t>폼</a:t>
            </a:r>
            <a:r>
              <a:rPr lang="en-US" altLang="ko-KR" dirty="0"/>
              <a:t>2-form2/86/</a:t>
            </a:r>
          </a:p>
          <a:p>
            <a:r>
              <a:rPr lang="en-US" altLang="ko-KR" dirty="0"/>
              <a:t>https://m.blog.naver.com/3dmac/220254011713</a:t>
            </a:r>
          </a:p>
          <a:p>
            <a:r>
              <a:rPr lang="en-US" altLang="ko-KR" dirty="0"/>
              <a:t>http://www.etnews.com/20150303000098</a:t>
            </a:r>
          </a:p>
          <a:p>
            <a:r>
              <a:rPr lang="en-US" altLang="ko-KR" dirty="0"/>
              <a:t>https://m.blog.naver.com/PostView.nhn?blogId=te79&amp;logNo=220761885552&amp;proxyReferer=http%3A%2F%2Fwww.google.com%2Furl%3Fsa%3Dt%26rct%3Dj%26q%3D%26esrc%3Ds%26source%3Dweb%26cd%3D3%26ved%3D2ahUKEwjz6rfZ7oPfAhVOat4KHcoxAzUQFjACegQICxAM%26url%3Dhttp%253A%252F%252Fm.blog.naver.com%252Fte79%252F220761885552%26usg%3DAOvVaw2as0HcbDCLSm-vd-IGLoDz</a:t>
            </a:r>
          </a:p>
          <a:p>
            <a:r>
              <a:rPr lang="en-US" altLang="ko-KR" dirty="0"/>
              <a:t>https://rgy0409.tistory.com/1138</a:t>
            </a:r>
          </a:p>
          <a:p>
            <a:r>
              <a:rPr lang="en-US" altLang="ko-KR" dirty="0"/>
              <a:t>http://news.unist.ac.kr/kor/column_67/</a:t>
            </a:r>
          </a:p>
          <a:p>
            <a:r>
              <a:rPr lang="en-US" altLang="ko-KR" dirty="0"/>
              <a:t>https://kocoafab.cc/k_blog/view/459</a:t>
            </a:r>
          </a:p>
          <a:p>
            <a:r>
              <a:rPr lang="en-US" altLang="ko-KR" dirty="0"/>
              <a:t>http://www.elec4.co.kr/article/articleView.asp?idx=6083</a:t>
            </a:r>
          </a:p>
          <a:p>
            <a:r>
              <a:rPr lang="en-US" altLang="ko-KR" dirty="0"/>
              <a:t>https://m.blog.naver.com/PostView.nhn?blogId=zestybox&amp;logNo=220637973448&amp;proxyReferer=http%3A%2F%2Fwww.google.com%2Furl%3Fsa%3Dt%26rct%3Dj%26q%3D%26esrc%3Ds%26source%3Dweb%26cd%3D2%26ved%3D2ahUKEwiy-8Xzz4TfAhUMVLwKHX47BmAQFjABegQICBAB%26url%3Dhttp%253A%252F%252Fm.blog.naver.com%252Fzestybox%252F220637973448%26usg%3DAOvVaw20jtkYlhH2sHQy201Y-NnN</a:t>
            </a:r>
          </a:p>
          <a:p>
            <a:r>
              <a:rPr lang="en-US" altLang="ko-KR" dirty="0"/>
              <a:t>http://it.donga.com/20408/</a:t>
            </a:r>
          </a:p>
          <a:p>
            <a:r>
              <a:rPr lang="en-US" altLang="ko-KR" dirty="0"/>
              <a:t>http://www.itworld.co.kr/t/65209/3D%ED%94%84%EB%A6%B0%ED%8C%85/107090</a:t>
            </a:r>
          </a:p>
          <a:p>
            <a:r>
              <a:rPr lang="en-US" altLang="ko-KR" dirty="0"/>
              <a:t>http://hplogis.co.kr/?page_id=25</a:t>
            </a:r>
          </a:p>
          <a:p>
            <a:r>
              <a:rPr lang="en-US" altLang="ko-KR" dirty="0"/>
              <a:t>https://m.post.naver.com/viewer/postView.nhn?volumeNo=12669750&amp;memberNo=1963961</a:t>
            </a:r>
          </a:p>
          <a:p>
            <a:r>
              <a:rPr lang="en-US" altLang="ko-KR" dirty="0"/>
              <a:t>http://biz.chosun.com/site/data/html_dir/2018/07/12/2018071200024.html</a:t>
            </a:r>
          </a:p>
          <a:p>
            <a:r>
              <a:rPr lang="en-US" altLang="ko-KR" dirty="0"/>
              <a:t>https://www.google.com/search?hl=en&amp;q=3d+%EB%B0%94%EC%9D%B4%EC%98%A4%ED%94%84%EB%A6%B0%ED%8C%85&amp;gws_rd=ssl</a:t>
            </a:r>
          </a:p>
          <a:p>
            <a:r>
              <a:rPr lang="en-US" altLang="ko-KR" dirty="0"/>
              <a:t>http://news.mk.co.kr/newsRead.php?year=2018&amp;no=413600</a:t>
            </a:r>
          </a:p>
        </p:txBody>
      </p:sp>
    </p:spTree>
    <p:extLst>
      <p:ext uri="{BB962C8B-B14F-4D97-AF65-F5344CB8AC3E}">
        <p14:creationId xmlns:p14="http://schemas.microsoft.com/office/powerpoint/2010/main" val="2632821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524000" y="1122363"/>
            <a:ext cx="9144000" cy="173037"/>
          </a:xfrm>
        </p:spPr>
        <p:txBody>
          <a:bodyPr>
            <a:normAutofit fontScale="90000"/>
          </a:bodyPr>
          <a:lstStyle/>
          <a:p>
            <a:r>
              <a:rPr lang="en-US" altLang="ko-KR" dirty="0">
                <a:latin typeface="Century Gothic" panose="020B0502020202020204" pitchFamily="34" charset="0"/>
              </a:rPr>
              <a:t>index</a:t>
            </a:r>
            <a:endParaRPr lang="ko-KR" altLang="en-US" dirty="0">
              <a:latin typeface="Century Gothic" panose="020B0502020202020204" pitchFamily="34" charset="0"/>
            </a:endParaRPr>
          </a:p>
        </p:txBody>
      </p:sp>
      <p:sp>
        <p:nvSpPr>
          <p:cNvPr id="3" name="부제목 2">
            <a:extLst>
              <a:ext uri="{FF2B5EF4-FFF2-40B4-BE49-F238E27FC236}">
                <a16:creationId xmlns:a16="http://schemas.microsoft.com/office/drawing/2014/main" id="{9F70E312-A434-47D2-A09A-A2739170B133}"/>
              </a:ext>
            </a:extLst>
          </p:cNvPr>
          <p:cNvSpPr>
            <a:spLocks noGrp="1"/>
          </p:cNvSpPr>
          <p:nvPr>
            <p:ph type="subTitle" idx="1"/>
          </p:nvPr>
        </p:nvSpPr>
        <p:spPr>
          <a:xfrm>
            <a:off x="-1607094" y="1320007"/>
            <a:ext cx="9144000" cy="1655762"/>
          </a:xfrm>
        </p:spPr>
        <p:txBody>
          <a:bodyPr/>
          <a:lstStyle/>
          <a:p>
            <a:r>
              <a:rPr lang="en-US" altLang="ko-KR" dirty="0"/>
              <a:t>1. What is 3D printing?</a:t>
            </a:r>
            <a:endParaRPr lang="ko-KR" altLang="en-US" dirty="0"/>
          </a:p>
        </p:txBody>
      </p:sp>
      <p:sp>
        <p:nvSpPr>
          <p:cNvPr id="4" name="부제목 2">
            <a:extLst>
              <a:ext uri="{FF2B5EF4-FFF2-40B4-BE49-F238E27FC236}">
                <a16:creationId xmlns:a16="http://schemas.microsoft.com/office/drawing/2014/main" id="{BD17ED1C-3F56-4AA2-B68E-0D37E1B59955}"/>
              </a:ext>
            </a:extLst>
          </p:cNvPr>
          <p:cNvSpPr txBox="1">
            <a:spLocks/>
          </p:cNvSpPr>
          <p:nvPr/>
        </p:nvSpPr>
        <p:spPr>
          <a:xfrm>
            <a:off x="-476795" y="1999472"/>
            <a:ext cx="9144000"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dirty="0"/>
              <a:t>2. </a:t>
            </a:r>
            <a:r>
              <a:rPr lang="ko-KR" altLang="ko-KR" dirty="0" err="1"/>
              <a:t>Various</a:t>
            </a:r>
            <a:r>
              <a:rPr lang="ko-KR" altLang="ko-KR" dirty="0"/>
              <a:t> </a:t>
            </a:r>
            <a:r>
              <a:rPr lang="ko-KR" altLang="ko-KR" dirty="0" err="1"/>
              <a:t>types</a:t>
            </a:r>
            <a:r>
              <a:rPr lang="ko-KR" altLang="ko-KR" dirty="0"/>
              <a:t> of 3D </a:t>
            </a:r>
            <a:r>
              <a:rPr lang="ko-KR" altLang="ko-KR" dirty="0" err="1"/>
              <a:t>printer</a:t>
            </a:r>
            <a:r>
              <a:rPr lang="ko-KR" altLang="ko-KR" dirty="0"/>
              <a:t> </a:t>
            </a:r>
            <a:r>
              <a:rPr lang="ko-KR" altLang="ko-KR" dirty="0" err="1"/>
              <a:t>filaments</a:t>
            </a:r>
            <a:endParaRPr lang="ko-KR" altLang="ko-KR" dirty="0"/>
          </a:p>
          <a:p>
            <a:endParaRPr lang="ko-KR" altLang="en-US" dirty="0"/>
          </a:p>
        </p:txBody>
      </p:sp>
      <p:sp>
        <p:nvSpPr>
          <p:cNvPr id="5" name="부제목 2">
            <a:extLst>
              <a:ext uri="{FF2B5EF4-FFF2-40B4-BE49-F238E27FC236}">
                <a16:creationId xmlns:a16="http://schemas.microsoft.com/office/drawing/2014/main" id="{84F0F562-C8B3-472E-9AE5-28759C800D66}"/>
              </a:ext>
            </a:extLst>
          </p:cNvPr>
          <p:cNvSpPr txBox="1">
            <a:spLocks/>
          </p:cNvSpPr>
          <p:nvPr/>
        </p:nvSpPr>
        <p:spPr>
          <a:xfrm>
            <a:off x="-285567" y="2661320"/>
            <a:ext cx="9144000"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dirty="0"/>
              <a:t>3. </a:t>
            </a:r>
            <a:r>
              <a:rPr lang="ko-KR" altLang="ko-KR" dirty="0" err="1"/>
              <a:t>Development</a:t>
            </a:r>
            <a:r>
              <a:rPr lang="ko-KR" altLang="ko-KR" dirty="0"/>
              <a:t> and </a:t>
            </a:r>
            <a:r>
              <a:rPr lang="ko-KR" altLang="ko-KR" dirty="0" err="1"/>
              <a:t>change</a:t>
            </a:r>
            <a:r>
              <a:rPr lang="ko-KR" altLang="ko-KR" dirty="0"/>
              <a:t> of 3D </a:t>
            </a:r>
            <a:r>
              <a:rPr lang="ko-KR" altLang="ko-KR" dirty="0" err="1"/>
              <a:t>printer</a:t>
            </a:r>
            <a:endParaRPr lang="ko-KR" altLang="ko-KR" dirty="0"/>
          </a:p>
          <a:p>
            <a:endParaRPr lang="ko-KR" altLang="ko-KR" dirty="0"/>
          </a:p>
          <a:p>
            <a:endParaRPr lang="ko-KR" altLang="en-US" dirty="0"/>
          </a:p>
        </p:txBody>
      </p:sp>
      <p:sp>
        <p:nvSpPr>
          <p:cNvPr id="6" name="부제목 2">
            <a:extLst>
              <a:ext uri="{FF2B5EF4-FFF2-40B4-BE49-F238E27FC236}">
                <a16:creationId xmlns:a16="http://schemas.microsoft.com/office/drawing/2014/main" id="{5EF3236E-38BD-43B8-B408-D27A4A6D05C7}"/>
              </a:ext>
            </a:extLst>
          </p:cNvPr>
          <p:cNvSpPr txBox="1">
            <a:spLocks/>
          </p:cNvSpPr>
          <p:nvPr/>
        </p:nvSpPr>
        <p:spPr>
          <a:xfrm>
            <a:off x="-1321526" y="3327880"/>
            <a:ext cx="9144000"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dirty="0"/>
              <a:t>4. </a:t>
            </a:r>
            <a:r>
              <a:rPr lang="ko-KR" altLang="ko-KR" dirty="0" err="1"/>
              <a:t>What</a:t>
            </a:r>
            <a:r>
              <a:rPr lang="ko-KR" altLang="ko-KR" dirty="0"/>
              <a:t> </a:t>
            </a:r>
            <a:r>
              <a:rPr lang="ko-KR" altLang="ko-KR" dirty="0" err="1"/>
              <a:t>is</a:t>
            </a:r>
            <a:r>
              <a:rPr lang="ko-KR" altLang="ko-KR" dirty="0"/>
              <a:t> 3D </a:t>
            </a:r>
            <a:r>
              <a:rPr lang="ko-KR" altLang="ko-KR" dirty="0" err="1"/>
              <a:t>printer</a:t>
            </a:r>
            <a:r>
              <a:rPr lang="ko-KR" altLang="ko-KR" dirty="0"/>
              <a:t> </a:t>
            </a:r>
            <a:r>
              <a:rPr lang="ko-KR" altLang="ko-KR" dirty="0" err="1"/>
              <a:t>now</a:t>
            </a:r>
            <a:r>
              <a:rPr lang="ko-KR" altLang="ko-KR" dirty="0"/>
              <a:t>?</a:t>
            </a:r>
          </a:p>
          <a:p>
            <a:endParaRPr lang="ko-KR" altLang="ko-KR" dirty="0"/>
          </a:p>
          <a:p>
            <a:endParaRPr lang="ko-KR" altLang="ko-KR" dirty="0"/>
          </a:p>
          <a:p>
            <a:endParaRPr lang="ko-KR" altLang="en-US" dirty="0"/>
          </a:p>
        </p:txBody>
      </p:sp>
      <p:sp>
        <p:nvSpPr>
          <p:cNvPr id="7" name="부제목 2">
            <a:extLst>
              <a:ext uri="{FF2B5EF4-FFF2-40B4-BE49-F238E27FC236}">
                <a16:creationId xmlns:a16="http://schemas.microsoft.com/office/drawing/2014/main" id="{DC25769A-923B-43AB-926C-0D04BC2E9DA3}"/>
              </a:ext>
            </a:extLst>
          </p:cNvPr>
          <p:cNvSpPr txBox="1">
            <a:spLocks/>
          </p:cNvSpPr>
          <p:nvPr/>
        </p:nvSpPr>
        <p:spPr>
          <a:xfrm>
            <a:off x="222068" y="4471652"/>
            <a:ext cx="9144000"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ltLang="ko-KR" dirty="0"/>
              <a:t>5. </a:t>
            </a:r>
            <a:r>
              <a:rPr lang="ko-KR" altLang="ko-KR" dirty="0" err="1"/>
              <a:t>Various</a:t>
            </a:r>
            <a:r>
              <a:rPr lang="ko-KR" altLang="ko-KR" dirty="0"/>
              <a:t> </a:t>
            </a:r>
            <a:r>
              <a:rPr lang="ko-KR" altLang="ko-KR" dirty="0" err="1"/>
              <a:t>types</a:t>
            </a:r>
            <a:r>
              <a:rPr lang="ko-KR" altLang="ko-KR" dirty="0"/>
              <a:t> of 3D </a:t>
            </a:r>
            <a:r>
              <a:rPr lang="ko-KR" altLang="ko-KR" dirty="0" err="1"/>
              <a:t>printer</a:t>
            </a:r>
            <a:r>
              <a:rPr lang="ko-KR" altLang="ko-KR" dirty="0"/>
              <a:t> </a:t>
            </a:r>
            <a:r>
              <a:rPr lang="ko-KR" altLang="ko-KR" dirty="0" err="1"/>
              <a:t>modeling</a:t>
            </a:r>
            <a:r>
              <a:rPr lang="ko-KR" altLang="ko-KR" dirty="0"/>
              <a:t> </a:t>
            </a:r>
            <a:r>
              <a:rPr lang="ko-KR" altLang="ko-KR" dirty="0" err="1"/>
              <a:t>program</a:t>
            </a:r>
            <a:endParaRPr lang="ko-KR" altLang="ko-KR" dirty="0"/>
          </a:p>
          <a:p>
            <a:endParaRPr lang="ko-KR" altLang="ko-KR" dirty="0"/>
          </a:p>
          <a:p>
            <a:endParaRPr lang="ko-KR" altLang="en-US" dirty="0"/>
          </a:p>
        </p:txBody>
      </p:sp>
      <p:sp>
        <p:nvSpPr>
          <p:cNvPr id="8" name="부제목 2">
            <a:extLst>
              <a:ext uri="{FF2B5EF4-FFF2-40B4-BE49-F238E27FC236}">
                <a16:creationId xmlns:a16="http://schemas.microsoft.com/office/drawing/2014/main" id="{2A8659B0-8648-47F2-A426-B2256CF92632}"/>
              </a:ext>
            </a:extLst>
          </p:cNvPr>
          <p:cNvSpPr txBox="1">
            <a:spLocks/>
          </p:cNvSpPr>
          <p:nvPr/>
        </p:nvSpPr>
        <p:spPr>
          <a:xfrm>
            <a:off x="-2179320" y="5324140"/>
            <a:ext cx="9144000"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dirty="0"/>
              <a:t>6. </a:t>
            </a:r>
            <a:r>
              <a:rPr lang="ko-KR" altLang="ko-KR" dirty="0" err="1"/>
              <a:t>Can</a:t>
            </a:r>
            <a:r>
              <a:rPr lang="ko-KR" altLang="ko-KR" dirty="0"/>
              <a:t> </a:t>
            </a:r>
            <a:r>
              <a:rPr lang="ko-KR" altLang="ko-KR" dirty="0" err="1"/>
              <a:t>I</a:t>
            </a:r>
            <a:r>
              <a:rPr lang="ko-KR" altLang="ko-KR" dirty="0"/>
              <a:t> </a:t>
            </a:r>
            <a:r>
              <a:rPr lang="ko-KR" altLang="ko-KR" dirty="0" err="1"/>
              <a:t>do</a:t>
            </a:r>
            <a:r>
              <a:rPr lang="ko-KR" altLang="ko-KR" dirty="0"/>
              <a:t> </a:t>
            </a:r>
            <a:r>
              <a:rPr lang="ko-KR" altLang="ko-KR" dirty="0" err="1"/>
              <a:t>it</a:t>
            </a:r>
            <a:r>
              <a:rPr lang="ko-KR" altLang="ko-KR" dirty="0"/>
              <a:t>?</a:t>
            </a:r>
          </a:p>
          <a:p>
            <a:pPr lvl="0"/>
            <a:endParaRPr lang="ko-KR" altLang="ko-KR" dirty="0"/>
          </a:p>
          <a:p>
            <a:endParaRPr lang="ko-KR" altLang="ko-KR" dirty="0"/>
          </a:p>
          <a:p>
            <a:endParaRPr lang="ko-KR" altLang="en-US" dirty="0"/>
          </a:p>
        </p:txBody>
      </p:sp>
    </p:spTree>
    <p:extLst>
      <p:ext uri="{BB962C8B-B14F-4D97-AF65-F5344CB8AC3E}">
        <p14:creationId xmlns:p14="http://schemas.microsoft.com/office/powerpoint/2010/main" val="98408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476829" y="0"/>
            <a:ext cx="9144000" cy="952500"/>
          </a:xfrm>
        </p:spPr>
        <p:txBody>
          <a:bodyPr>
            <a:normAutofit/>
          </a:bodyPr>
          <a:lstStyle/>
          <a:p>
            <a:r>
              <a:rPr lang="en-US" altLang="ko-KR" sz="4400" dirty="0">
                <a:latin typeface="Century Gothic" panose="020B0502020202020204" pitchFamily="34" charset="0"/>
                <a:cs typeface="Gisha" panose="020B0502040204020203" pitchFamily="34" charset="-79"/>
              </a:rPr>
              <a:t>1. What is 3D printing?</a:t>
            </a:r>
            <a:endParaRPr lang="ko-KR" altLang="en-US" sz="4400" dirty="0">
              <a:latin typeface="Century Gothic" panose="020B0502020202020204" pitchFamily="34" charset="0"/>
              <a:cs typeface="Gisha" panose="020B0502040204020203" pitchFamily="34" charset="-79"/>
            </a:endParaRPr>
          </a:p>
        </p:txBody>
      </p:sp>
      <p:sp>
        <p:nvSpPr>
          <p:cNvPr id="3" name="부제목 2">
            <a:extLst>
              <a:ext uri="{FF2B5EF4-FFF2-40B4-BE49-F238E27FC236}">
                <a16:creationId xmlns:a16="http://schemas.microsoft.com/office/drawing/2014/main" id="{9F70E312-A434-47D2-A09A-A2739170B133}"/>
              </a:ext>
            </a:extLst>
          </p:cNvPr>
          <p:cNvSpPr>
            <a:spLocks noGrp="1"/>
          </p:cNvSpPr>
          <p:nvPr>
            <p:ph type="subTitle" idx="1"/>
          </p:nvPr>
        </p:nvSpPr>
        <p:spPr>
          <a:xfrm>
            <a:off x="-2156460" y="1047523"/>
            <a:ext cx="9144000" cy="1655762"/>
          </a:xfrm>
        </p:spPr>
        <p:txBody>
          <a:bodyPr/>
          <a:lstStyle/>
          <a:p>
            <a:r>
              <a:rPr lang="ko-KR" altLang="ko-KR" dirty="0" err="1">
                <a:latin typeface="Century Gothic" panose="020B0502020202020204" pitchFamily="34" charset="0"/>
              </a:rPr>
              <a:t>Definition</a:t>
            </a:r>
            <a:r>
              <a:rPr lang="ko-KR" altLang="ko-KR" dirty="0">
                <a:latin typeface="Century Gothic" panose="020B0502020202020204" pitchFamily="34" charset="0"/>
              </a:rPr>
              <a:t> of 3D </a:t>
            </a:r>
            <a:r>
              <a:rPr lang="ko-KR" altLang="ko-KR" dirty="0" err="1">
                <a:latin typeface="Century Gothic" panose="020B0502020202020204" pitchFamily="34" charset="0"/>
              </a:rPr>
              <a:t>printer</a:t>
            </a:r>
            <a:endParaRPr lang="ko-KR" altLang="ko-KR" dirty="0">
              <a:latin typeface="Century Gothic" panose="020B0502020202020204" pitchFamily="34" charset="0"/>
            </a:endParaRPr>
          </a:p>
          <a:p>
            <a:endParaRPr lang="ko-KR" altLang="en-US" dirty="0"/>
          </a:p>
        </p:txBody>
      </p:sp>
      <p:sp>
        <p:nvSpPr>
          <p:cNvPr id="4" name="TextBox 3">
            <a:extLst>
              <a:ext uri="{FF2B5EF4-FFF2-40B4-BE49-F238E27FC236}">
                <a16:creationId xmlns:a16="http://schemas.microsoft.com/office/drawing/2014/main" id="{9169D289-1F2D-4122-B7FF-A81D31C47A52}"/>
              </a:ext>
            </a:extLst>
          </p:cNvPr>
          <p:cNvSpPr txBox="1"/>
          <p:nvPr/>
        </p:nvSpPr>
        <p:spPr>
          <a:xfrm>
            <a:off x="1667480" y="5622845"/>
            <a:ext cx="9429184" cy="923330"/>
          </a:xfrm>
          <a:prstGeom prst="rect">
            <a:avLst/>
          </a:prstGeom>
          <a:noFill/>
        </p:spPr>
        <p:txBody>
          <a:bodyPr wrap="none" rtlCol="0">
            <a:spAutoFit/>
          </a:bodyPr>
          <a:lstStyle/>
          <a:p>
            <a:r>
              <a:rPr lang="en-US" altLang="ko-KR" b="1" dirty="0">
                <a:latin typeface="Century Gothic" panose="020B0502020202020204" pitchFamily="34" charset="0"/>
              </a:rPr>
              <a:t>3D printing</a:t>
            </a:r>
            <a:r>
              <a:rPr lang="en-US" altLang="ko-KR" dirty="0">
                <a:latin typeface="Century Gothic" panose="020B0502020202020204" pitchFamily="34" charset="0"/>
              </a:rPr>
              <a:t> is any of various processes in which material is joined or solidified </a:t>
            </a:r>
          </a:p>
          <a:p>
            <a:r>
              <a:rPr lang="en-US" altLang="ko-KR" dirty="0">
                <a:latin typeface="Century Gothic" panose="020B0502020202020204" pitchFamily="34" charset="0"/>
              </a:rPr>
              <a:t>under computer control to create a three-dimensional object, with material being </a:t>
            </a:r>
          </a:p>
          <a:p>
            <a:r>
              <a:rPr lang="en-US" altLang="ko-KR" dirty="0">
                <a:latin typeface="Century Gothic" panose="020B0502020202020204" pitchFamily="34" charset="0"/>
              </a:rPr>
              <a:t>added together</a:t>
            </a:r>
            <a:endParaRPr lang="ko-KR" altLang="en-US" dirty="0">
              <a:latin typeface="Century Gothic" panose="020B0502020202020204" pitchFamily="34" charset="0"/>
            </a:endParaRPr>
          </a:p>
        </p:txBody>
      </p:sp>
      <p:sp>
        <p:nvSpPr>
          <p:cNvPr id="5" name="타원 4">
            <a:extLst>
              <a:ext uri="{FF2B5EF4-FFF2-40B4-BE49-F238E27FC236}">
                <a16:creationId xmlns:a16="http://schemas.microsoft.com/office/drawing/2014/main" id="{8AE8B30B-2562-401B-8CBA-DB9421EA2DD1}"/>
              </a:ext>
            </a:extLst>
          </p:cNvPr>
          <p:cNvSpPr/>
          <p:nvPr/>
        </p:nvSpPr>
        <p:spPr>
          <a:xfrm>
            <a:off x="3526972" y="2220686"/>
            <a:ext cx="2416628" cy="2416628"/>
          </a:xfrm>
          <a:prstGeom prst="ellipse">
            <a:avLst/>
          </a:prstGeom>
          <a:solidFill>
            <a:schemeClr val="accent4">
              <a:alpha val="7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ko-KR" sz="2400" dirty="0">
                <a:solidFill>
                  <a:schemeClr val="tx1"/>
                </a:solidFill>
              </a:rPr>
              <a:t>computer control</a:t>
            </a:r>
            <a:endParaRPr lang="ko-KR" altLang="en-US" sz="2400" dirty="0">
              <a:solidFill>
                <a:schemeClr val="tx1"/>
              </a:solidFill>
            </a:endParaRPr>
          </a:p>
        </p:txBody>
      </p:sp>
      <p:sp>
        <p:nvSpPr>
          <p:cNvPr id="6" name="타원 5">
            <a:extLst>
              <a:ext uri="{FF2B5EF4-FFF2-40B4-BE49-F238E27FC236}">
                <a16:creationId xmlns:a16="http://schemas.microsoft.com/office/drawing/2014/main" id="{E0A00D4F-FD6D-4240-B212-AB9D9783BABD}"/>
              </a:ext>
            </a:extLst>
          </p:cNvPr>
          <p:cNvSpPr/>
          <p:nvPr/>
        </p:nvSpPr>
        <p:spPr>
          <a:xfrm>
            <a:off x="5521234" y="2167708"/>
            <a:ext cx="2416628" cy="2416628"/>
          </a:xfrm>
          <a:prstGeom prst="ellipse">
            <a:avLst/>
          </a:prstGeom>
          <a:solidFill>
            <a:schemeClr val="accent6">
              <a:alpha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2400" dirty="0">
                <a:solidFill>
                  <a:schemeClr val="tx1"/>
                </a:solidFill>
              </a:rPr>
              <a:t>material</a:t>
            </a:r>
            <a:endParaRPr lang="ko-KR" altLang="en-US" dirty="0">
              <a:solidFill>
                <a:schemeClr val="tx1"/>
              </a:solidFill>
            </a:endParaRPr>
          </a:p>
        </p:txBody>
      </p:sp>
    </p:spTree>
    <p:extLst>
      <p:ext uri="{BB962C8B-B14F-4D97-AF65-F5344CB8AC3E}">
        <p14:creationId xmlns:p14="http://schemas.microsoft.com/office/powerpoint/2010/main" val="2435193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476829" y="0"/>
            <a:ext cx="9144000" cy="952500"/>
          </a:xfrm>
        </p:spPr>
        <p:txBody>
          <a:bodyPr>
            <a:normAutofit/>
          </a:bodyPr>
          <a:lstStyle/>
          <a:p>
            <a:r>
              <a:rPr lang="en-US" altLang="ko-KR" sz="4400" dirty="0">
                <a:latin typeface="Century Gothic" panose="020B0502020202020204" pitchFamily="34" charset="0"/>
                <a:cs typeface="Gisha" panose="020B0502040204020203" pitchFamily="34" charset="-79"/>
              </a:rPr>
              <a:t>1. What is 3D printing?</a:t>
            </a:r>
            <a:endParaRPr lang="ko-KR" altLang="en-US" sz="4400" dirty="0">
              <a:latin typeface="Century Gothic" panose="020B0502020202020204" pitchFamily="34" charset="0"/>
              <a:cs typeface="Gisha" panose="020B0502040204020203" pitchFamily="34" charset="-79"/>
            </a:endParaRPr>
          </a:p>
        </p:txBody>
      </p:sp>
      <p:sp>
        <p:nvSpPr>
          <p:cNvPr id="3" name="부제목 2">
            <a:extLst>
              <a:ext uri="{FF2B5EF4-FFF2-40B4-BE49-F238E27FC236}">
                <a16:creationId xmlns:a16="http://schemas.microsoft.com/office/drawing/2014/main" id="{9F70E312-A434-47D2-A09A-A2739170B133}"/>
              </a:ext>
            </a:extLst>
          </p:cNvPr>
          <p:cNvSpPr>
            <a:spLocks noGrp="1"/>
          </p:cNvSpPr>
          <p:nvPr>
            <p:ph type="subTitle" idx="1"/>
          </p:nvPr>
        </p:nvSpPr>
        <p:spPr>
          <a:xfrm>
            <a:off x="-2156460" y="1047523"/>
            <a:ext cx="9144000" cy="1655762"/>
          </a:xfrm>
        </p:spPr>
        <p:txBody>
          <a:bodyPr/>
          <a:lstStyle/>
          <a:p>
            <a:r>
              <a:rPr lang="ko-KR" altLang="ko-KR" dirty="0" err="1">
                <a:latin typeface="Century Gothic" panose="020B0502020202020204" pitchFamily="34" charset="0"/>
              </a:rPr>
              <a:t>Types</a:t>
            </a:r>
            <a:r>
              <a:rPr lang="ko-KR" altLang="ko-KR" dirty="0">
                <a:latin typeface="Century Gothic" panose="020B0502020202020204" pitchFamily="34" charset="0"/>
              </a:rPr>
              <a:t> of 3D </a:t>
            </a:r>
            <a:r>
              <a:rPr lang="ko-KR" altLang="ko-KR" dirty="0" err="1">
                <a:latin typeface="Century Gothic" panose="020B0502020202020204" pitchFamily="34" charset="0"/>
              </a:rPr>
              <a:t>printers</a:t>
            </a:r>
            <a:endParaRPr lang="ko-KR" altLang="ko-KR" dirty="0">
              <a:latin typeface="Century Gothic" panose="020B0502020202020204" pitchFamily="34" charset="0"/>
            </a:endParaRPr>
          </a:p>
          <a:p>
            <a:endParaRPr lang="ko-KR" altLang="en-US" dirty="0"/>
          </a:p>
        </p:txBody>
      </p:sp>
      <p:pic>
        <p:nvPicPr>
          <p:cNvPr id="7" name="그림 6">
            <a:extLst>
              <a:ext uri="{FF2B5EF4-FFF2-40B4-BE49-F238E27FC236}">
                <a16:creationId xmlns:a16="http://schemas.microsoft.com/office/drawing/2014/main" id="{FFA3FE1F-3EF4-4AFB-9D2A-E20F38924C52}"/>
              </a:ext>
            </a:extLst>
          </p:cNvPr>
          <p:cNvPicPr>
            <a:picLocks noChangeAspect="1"/>
          </p:cNvPicPr>
          <p:nvPr/>
        </p:nvPicPr>
        <p:blipFill>
          <a:blip r:embed="rId2"/>
          <a:stretch>
            <a:fillRect/>
          </a:stretch>
        </p:blipFill>
        <p:spPr>
          <a:xfrm>
            <a:off x="954686" y="2287484"/>
            <a:ext cx="2515807" cy="2801343"/>
          </a:xfrm>
          <a:prstGeom prst="rect">
            <a:avLst/>
          </a:prstGeom>
        </p:spPr>
      </p:pic>
      <p:pic>
        <p:nvPicPr>
          <p:cNvPr id="8" name="그림 7">
            <a:extLst>
              <a:ext uri="{FF2B5EF4-FFF2-40B4-BE49-F238E27FC236}">
                <a16:creationId xmlns:a16="http://schemas.microsoft.com/office/drawing/2014/main" id="{47207987-3387-4EFC-B144-E7496ABACE4A}"/>
              </a:ext>
            </a:extLst>
          </p:cNvPr>
          <p:cNvPicPr>
            <a:picLocks noChangeAspect="1"/>
          </p:cNvPicPr>
          <p:nvPr/>
        </p:nvPicPr>
        <p:blipFill>
          <a:blip r:embed="rId3"/>
          <a:stretch>
            <a:fillRect/>
          </a:stretch>
        </p:blipFill>
        <p:spPr>
          <a:xfrm>
            <a:off x="4571238" y="1792885"/>
            <a:ext cx="2547557" cy="3272229"/>
          </a:xfrm>
          <a:prstGeom prst="rect">
            <a:avLst/>
          </a:prstGeom>
        </p:spPr>
      </p:pic>
      <p:pic>
        <p:nvPicPr>
          <p:cNvPr id="9" name="그림 8">
            <a:extLst>
              <a:ext uri="{FF2B5EF4-FFF2-40B4-BE49-F238E27FC236}">
                <a16:creationId xmlns:a16="http://schemas.microsoft.com/office/drawing/2014/main" id="{8193B062-1DDF-4C9F-AFBF-B2751597F92E}"/>
              </a:ext>
            </a:extLst>
          </p:cNvPr>
          <p:cNvPicPr>
            <a:picLocks noChangeAspect="1"/>
          </p:cNvPicPr>
          <p:nvPr/>
        </p:nvPicPr>
        <p:blipFill>
          <a:blip r:embed="rId4"/>
          <a:stretch>
            <a:fillRect/>
          </a:stretch>
        </p:blipFill>
        <p:spPr>
          <a:xfrm>
            <a:off x="8219540" y="2644606"/>
            <a:ext cx="3529907" cy="2420508"/>
          </a:xfrm>
          <a:prstGeom prst="rect">
            <a:avLst/>
          </a:prstGeom>
        </p:spPr>
      </p:pic>
      <p:sp>
        <p:nvSpPr>
          <p:cNvPr id="10" name="직사각형 9">
            <a:extLst>
              <a:ext uri="{FF2B5EF4-FFF2-40B4-BE49-F238E27FC236}">
                <a16:creationId xmlns:a16="http://schemas.microsoft.com/office/drawing/2014/main" id="{D10CD750-4C99-4D8D-B52A-49A8E07CAFBE}"/>
              </a:ext>
            </a:extLst>
          </p:cNvPr>
          <p:cNvSpPr/>
          <p:nvPr/>
        </p:nvSpPr>
        <p:spPr>
          <a:xfrm>
            <a:off x="3168001" y="6423811"/>
            <a:ext cx="5354030" cy="369332"/>
          </a:xfrm>
          <a:prstGeom prst="rect">
            <a:avLst/>
          </a:prstGeom>
        </p:spPr>
        <p:txBody>
          <a:bodyPr wrap="none">
            <a:spAutoFit/>
          </a:bodyPr>
          <a:lstStyle/>
          <a:p>
            <a:r>
              <a:rPr lang="en-US" altLang="ko-KR" b="0" dirty="0">
                <a:solidFill>
                  <a:srgbClr val="000000"/>
                </a:solidFill>
                <a:effectLst/>
              </a:rPr>
              <a:t>Three major printers classified by output method</a:t>
            </a:r>
            <a:endParaRPr lang="ko-KR" altLang="en-US" dirty="0"/>
          </a:p>
        </p:txBody>
      </p:sp>
      <p:sp>
        <p:nvSpPr>
          <p:cNvPr id="11" name="TextBox 10">
            <a:extLst>
              <a:ext uri="{FF2B5EF4-FFF2-40B4-BE49-F238E27FC236}">
                <a16:creationId xmlns:a16="http://schemas.microsoft.com/office/drawing/2014/main" id="{10E4D802-FF36-4674-90BB-214BEB6CF76E}"/>
              </a:ext>
            </a:extLst>
          </p:cNvPr>
          <p:cNvSpPr txBox="1"/>
          <p:nvPr/>
        </p:nvSpPr>
        <p:spPr>
          <a:xfrm>
            <a:off x="1713093" y="5225702"/>
            <a:ext cx="998991" cy="584775"/>
          </a:xfrm>
          <a:prstGeom prst="rect">
            <a:avLst/>
          </a:prstGeom>
          <a:noFill/>
        </p:spPr>
        <p:txBody>
          <a:bodyPr wrap="none" rtlCol="0">
            <a:spAutoFit/>
          </a:bodyPr>
          <a:lstStyle/>
          <a:p>
            <a:r>
              <a:rPr lang="en-US" altLang="ko-KR" sz="3200" dirty="0"/>
              <a:t>FND</a:t>
            </a:r>
            <a:endParaRPr lang="ko-KR" altLang="en-US" sz="3200" dirty="0"/>
          </a:p>
        </p:txBody>
      </p:sp>
      <p:sp>
        <p:nvSpPr>
          <p:cNvPr id="12" name="TextBox 11">
            <a:extLst>
              <a:ext uri="{FF2B5EF4-FFF2-40B4-BE49-F238E27FC236}">
                <a16:creationId xmlns:a16="http://schemas.microsoft.com/office/drawing/2014/main" id="{3AFA9BD0-4D43-4543-9227-6BBB10A889FA}"/>
              </a:ext>
            </a:extLst>
          </p:cNvPr>
          <p:cNvSpPr txBox="1"/>
          <p:nvPr/>
        </p:nvSpPr>
        <p:spPr>
          <a:xfrm>
            <a:off x="5345520" y="5225702"/>
            <a:ext cx="888385" cy="584775"/>
          </a:xfrm>
          <a:prstGeom prst="rect">
            <a:avLst/>
          </a:prstGeom>
          <a:noFill/>
        </p:spPr>
        <p:txBody>
          <a:bodyPr wrap="none" rtlCol="0">
            <a:spAutoFit/>
          </a:bodyPr>
          <a:lstStyle/>
          <a:p>
            <a:r>
              <a:rPr lang="en-US" altLang="ko-KR" sz="3200" dirty="0"/>
              <a:t>SLA</a:t>
            </a:r>
            <a:endParaRPr lang="ko-KR" altLang="en-US" sz="3200" dirty="0"/>
          </a:p>
        </p:txBody>
      </p:sp>
      <p:sp>
        <p:nvSpPr>
          <p:cNvPr id="13" name="TextBox 12">
            <a:extLst>
              <a:ext uri="{FF2B5EF4-FFF2-40B4-BE49-F238E27FC236}">
                <a16:creationId xmlns:a16="http://schemas.microsoft.com/office/drawing/2014/main" id="{92E60072-6F52-4D2F-BF53-CBA3F4B0ECAE}"/>
              </a:ext>
            </a:extLst>
          </p:cNvPr>
          <p:cNvSpPr txBox="1"/>
          <p:nvPr/>
        </p:nvSpPr>
        <p:spPr>
          <a:xfrm>
            <a:off x="9484997" y="5225702"/>
            <a:ext cx="827471" cy="584775"/>
          </a:xfrm>
          <a:prstGeom prst="rect">
            <a:avLst/>
          </a:prstGeom>
          <a:noFill/>
        </p:spPr>
        <p:txBody>
          <a:bodyPr wrap="none" rtlCol="0">
            <a:spAutoFit/>
          </a:bodyPr>
          <a:lstStyle/>
          <a:p>
            <a:r>
              <a:rPr lang="en-US" altLang="ko-KR" sz="3200" dirty="0"/>
              <a:t>SLS</a:t>
            </a:r>
            <a:endParaRPr lang="ko-KR" altLang="en-US" sz="3200" dirty="0"/>
          </a:p>
        </p:txBody>
      </p:sp>
    </p:spTree>
    <p:extLst>
      <p:ext uri="{BB962C8B-B14F-4D97-AF65-F5344CB8AC3E}">
        <p14:creationId xmlns:p14="http://schemas.microsoft.com/office/powerpoint/2010/main" val="661491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124607" y="126123"/>
            <a:ext cx="9144000" cy="845591"/>
          </a:xfrm>
        </p:spPr>
        <p:txBody>
          <a:bodyPr>
            <a:normAutofit fontScale="90000"/>
          </a:bodyPr>
          <a:lstStyle/>
          <a:p>
            <a:r>
              <a:rPr lang="ko-KR" altLang="ko-KR" dirty="0" err="1">
                <a:latin typeface="Century Gothic" panose="020B0502020202020204" pitchFamily="34" charset="0"/>
              </a:rPr>
              <a:t>Types</a:t>
            </a:r>
            <a:r>
              <a:rPr lang="ko-KR" altLang="ko-KR" dirty="0">
                <a:latin typeface="Century Gothic" panose="020B0502020202020204" pitchFamily="34" charset="0"/>
              </a:rPr>
              <a:t> of 3D </a:t>
            </a:r>
            <a:r>
              <a:rPr lang="ko-KR" altLang="ko-KR" dirty="0" err="1">
                <a:latin typeface="Century Gothic" panose="020B0502020202020204" pitchFamily="34" charset="0"/>
              </a:rPr>
              <a:t>printers</a:t>
            </a:r>
            <a:endParaRPr lang="ko-KR" altLang="ko-KR" dirty="0">
              <a:latin typeface="Century Gothic" panose="020B0502020202020204" pitchFamily="34" charset="0"/>
            </a:endParaRPr>
          </a:p>
        </p:txBody>
      </p:sp>
      <p:sp>
        <p:nvSpPr>
          <p:cNvPr id="4" name="부제목 2">
            <a:extLst>
              <a:ext uri="{FF2B5EF4-FFF2-40B4-BE49-F238E27FC236}">
                <a16:creationId xmlns:a16="http://schemas.microsoft.com/office/drawing/2014/main" id="{252D8609-0ADE-4856-96D6-1D68F9BCE316}"/>
              </a:ext>
            </a:extLst>
          </p:cNvPr>
          <p:cNvSpPr txBox="1">
            <a:spLocks/>
          </p:cNvSpPr>
          <p:nvPr/>
        </p:nvSpPr>
        <p:spPr>
          <a:xfrm>
            <a:off x="-1124607" y="1047523"/>
            <a:ext cx="9144000"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dirty="0">
                <a:latin typeface="Century Gothic" panose="020B0502020202020204" pitchFamily="34" charset="0"/>
              </a:rPr>
              <a:t>FND : </a:t>
            </a:r>
            <a:r>
              <a:rPr lang="en-US" altLang="ko-KR" dirty="0">
                <a:effectLst/>
                <a:latin typeface="Century Gothic" panose="020B0502020202020204" pitchFamily="34" charset="0"/>
              </a:rPr>
              <a:t>Fused Deposition Modeling</a:t>
            </a:r>
            <a:endParaRPr lang="ko-KR" altLang="en-US" dirty="0">
              <a:latin typeface="Century Gothic" panose="020B0502020202020204" pitchFamily="34" charset="0"/>
            </a:endParaRPr>
          </a:p>
        </p:txBody>
      </p:sp>
      <p:pic>
        <p:nvPicPr>
          <p:cNvPr id="5" name="그림 4">
            <a:extLst>
              <a:ext uri="{FF2B5EF4-FFF2-40B4-BE49-F238E27FC236}">
                <a16:creationId xmlns:a16="http://schemas.microsoft.com/office/drawing/2014/main" id="{6D07EA6A-C68D-41FD-A139-41FE4918CB1B}"/>
              </a:ext>
            </a:extLst>
          </p:cNvPr>
          <p:cNvPicPr>
            <a:picLocks noChangeAspect="1"/>
          </p:cNvPicPr>
          <p:nvPr/>
        </p:nvPicPr>
        <p:blipFill>
          <a:blip r:embed="rId2"/>
          <a:stretch>
            <a:fillRect/>
          </a:stretch>
        </p:blipFill>
        <p:spPr>
          <a:xfrm>
            <a:off x="1051526" y="2300708"/>
            <a:ext cx="7406788" cy="3075333"/>
          </a:xfrm>
          <a:prstGeom prst="rect">
            <a:avLst/>
          </a:prstGeom>
        </p:spPr>
      </p:pic>
      <p:sp>
        <p:nvSpPr>
          <p:cNvPr id="6" name="TextBox 5">
            <a:extLst>
              <a:ext uri="{FF2B5EF4-FFF2-40B4-BE49-F238E27FC236}">
                <a16:creationId xmlns:a16="http://schemas.microsoft.com/office/drawing/2014/main" id="{79E88090-CE70-40A5-933A-A041369165D4}"/>
              </a:ext>
            </a:extLst>
          </p:cNvPr>
          <p:cNvSpPr txBox="1"/>
          <p:nvPr/>
        </p:nvSpPr>
        <p:spPr>
          <a:xfrm>
            <a:off x="6914658" y="1578414"/>
            <a:ext cx="5277342" cy="923330"/>
          </a:xfrm>
          <a:prstGeom prst="rect">
            <a:avLst/>
          </a:prstGeom>
          <a:noFill/>
        </p:spPr>
        <p:txBody>
          <a:bodyPr wrap="none" rtlCol="0">
            <a:spAutoFit/>
          </a:bodyPr>
          <a:lstStyle/>
          <a:p>
            <a:r>
              <a:rPr lang="en-US" altLang="ko-KR" dirty="0"/>
              <a:t>It refers to the method of 3D printing </a:t>
            </a:r>
          </a:p>
          <a:p>
            <a:r>
              <a:rPr lang="en-US" altLang="ko-KR" dirty="0"/>
              <a:t>by melting filament-type thermoplastic material </a:t>
            </a:r>
          </a:p>
          <a:p>
            <a:r>
              <a:rPr lang="en-US" altLang="ko-KR" dirty="0"/>
              <a:t>in nozzle and stacking from bottom to top</a:t>
            </a:r>
            <a:endParaRPr lang="ko-KR" altLang="en-US" dirty="0"/>
          </a:p>
        </p:txBody>
      </p:sp>
      <p:sp>
        <p:nvSpPr>
          <p:cNvPr id="7" name="TextBox 6">
            <a:extLst>
              <a:ext uri="{FF2B5EF4-FFF2-40B4-BE49-F238E27FC236}">
                <a16:creationId xmlns:a16="http://schemas.microsoft.com/office/drawing/2014/main" id="{B2B0EC83-5973-4EBE-AD0B-F61D51231E4B}"/>
              </a:ext>
            </a:extLst>
          </p:cNvPr>
          <p:cNvSpPr txBox="1"/>
          <p:nvPr/>
        </p:nvSpPr>
        <p:spPr>
          <a:xfrm>
            <a:off x="2017986" y="5376041"/>
            <a:ext cx="4374083" cy="584775"/>
          </a:xfrm>
          <a:prstGeom prst="rect">
            <a:avLst/>
          </a:prstGeom>
          <a:noFill/>
        </p:spPr>
        <p:txBody>
          <a:bodyPr wrap="none" rtlCol="0">
            <a:spAutoFit/>
          </a:bodyPr>
          <a:lstStyle/>
          <a:p>
            <a:r>
              <a:rPr lang="en-US" altLang="ko-KR" sz="3200" dirty="0">
                <a:latin typeface="Century Gothic" panose="020B0502020202020204" pitchFamily="34" charset="0"/>
              </a:rPr>
              <a:t>Melt -&gt; Stack -&gt; Hard</a:t>
            </a:r>
            <a:endParaRPr lang="ko-KR" altLang="en-US" sz="3200" dirty="0">
              <a:latin typeface="Century Gothic" panose="020B0502020202020204" pitchFamily="34" charset="0"/>
            </a:endParaRPr>
          </a:p>
        </p:txBody>
      </p:sp>
      <p:sp>
        <p:nvSpPr>
          <p:cNvPr id="8" name="TextBox 7">
            <a:extLst>
              <a:ext uri="{FF2B5EF4-FFF2-40B4-BE49-F238E27FC236}">
                <a16:creationId xmlns:a16="http://schemas.microsoft.com/office/drawing/2014/main" id="{A2F9F3A5-832A-47BC-888B-2E877A1F870A}"/>
              </a:ext>
            </a:extLst>
          </p:cNvPr>
          <p:cNvSpPr txBox="1"/>
          <p:nvPr/>
        </p:nvSpPr>
        <p:spPr>
          <a:xfrm>
            <a:off x="9664263" y="6273225"/>
            <a:ext cx="2368534" cy="584775"/>
          </a:xfrm>
          <a:prstGeom prst="rect">
            <a:avLst/>
          </a:prstGeom>
          <a:noFill/>
        </p:spPr>
        <p:txBody>
          <a:bodyPr wrap="none" rtlCol="0">
            <a:spAutoFit/>
          </a:bodyPr>
          <a:lstStyle/>
          <a:p>
            <a:r>
              <a:rPr lang="en-US" altLang="ko-KR" sz="3200" dirty="0"/>
              <a:t>Solid-based</a:t>
            </a:r>
            <a:endParaRPr lang="ko-KR" altLang="en-US" dirty="0"/>
          </a:p>
        </p:txBody>
      </p:sp>
      <p:sp>
        <p:nvSpPr>
          <p:cNvPr id="9" name="TextBox 8">
            <a:extLst>
              <a:ext uri="{FF2B5EF4-FFF2-40B4-BE49-F238E27FC236}">
                <a16:creationId xmlns:a16="http://schemas.microsoft.com/office/drawing/2014/main" id="{4B974F82-22D6-45FC-892E-D359AAEDA307}"/>
              </a:ext>
            </a:extLst>
          </p:cNvPr>
          <p:cNvSpPr txBox="1"/>
          <p:nvPr/>
        </p:nvSpPr>
        <p:spPr>
          <a:xfrm>
            <a:off x="8458314" y="4356257"/>
            <a:ext cx="3469155" cy="646331"/>
          </a:xfrm>
          <a:prstGeom prst="rect">
            <a:avLst/>
          </a:prstGeom>
          <a:noFill/>
        </p:spPr>
        <p:txBody>
          <a:bodyPr wrap="none" rtlCol="0">
            <a:spAutoFit/>
          </a:bodyPr>
          <a:lstStyle/>
          <a:p>
            <a:r>
              <a:rPr lang="en-US" altLang="ko-KR" dirty="0"/>
              <a:t>Strong in strength, </a:t>
            </a:r>
          </a:p>
          <a:p>
            <a:r>
              <a:rPr lang="en-US" altLang="ko-KR" dirty="0"/>
              <a:t>strong in humidity and durable</a:t>
            </a:r>
            <a:endParaRPr lang="ko-KR" altLang="en-US" dirty="0"/>
          </a:p>
        </p:txBody>
      </p:sp>
    </p:spTree>
    <p:extLst>
      <p:ext uri="{BB962C8B-B14F-4D97-AF65-F5344CB8AC3E}">
        <p14:creationId xmlns:p14="http://schemas.microsoft.com/office/powerpoint/2010/main" val="2728264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124607" y="126123"/>
            <a:ext cx="9144000" cy="845591"/>
          </a:xfrm>
        </p:spPr>
        <p:txBody>
          <a:bodyPr>
            <a:normAutofit fontScale="90000"/>
          </a:bodyPr>
          <a:lstStyle/>
          <a:p>
            <a:r>
              <a:rPr lang="ko-KR" altLang="ko-KR" dirty="0" err="1">
                <a:latin typeface="Century Gothic" panose="020B0502020202020204" pitchFamily="34" charset="0"/>
              </a:rPr>
              <a:t>Types</a:t>
            </a:r>
            <a:r>
              <a:rPr lang="ko-KR" altLang="ko-KR" dirty="0">
                <a:latin typeface="Century Gothic" panose="020B0502020202020204" pitchFamily="34" charset="0"/>
              </a:rPr>
              <a:t> of 3D </a:t>
            </a:r>
            <a:r>
              <a:rPr lang="ko-KR" altLang="ko-KR" dirty="0" err="1">
                <a:latin typeface="Century Gothic" panose="020B0502020202020204" pitchFamily="34" charset="0"/>
              </a:rPr>
              <a:t>printers</a:t>
            </a:r>
            <a:endParaRPr lang="ko-KR" altLang="ko-KR" dirty="0">
              <a:latin typeface="Century Gothic" panose="020B0502020202020204" pitchFamily="34" charset="0"/>
            </a:endParaRPr>
          </a:p>
        </p:txBody>
      </p:sp>
      <p:sp>
        <p:nvSpPr>
          <p:cNvPr id="4" name="부제목 2">
            <a:extLst>
              <a:ext uri="{FF2B5EF4-FFF2-40B4-BE49-F238E27FC236}">
                <a16:creationId xmlns:a16="http://schemas.microsoft.com/office/drawing/2014/main" id="{252D8609-0ADE-4856-96D6-1D68F9BCE316}"/>
              </a:ext>
            </a:extLst>
          </p:cNvPr>
          <p:cNvSpPr txBox="1">
            <a:spLocks/>
          </p:cNvSpPr>
          <p:nvPr/>
        </p:nvSpPr>
        <p:spPr>
          <a:xfrm>
            <a:off x="-1124607" y="1047523"/>
            <a:ext cx="9144000"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dirty="0">
                <a:latin typeface="Century Gothic" panose="020B0502020202020204" pitchFamily="34" charset="0"/>
              </a:rPr>
              <a:t>SLA : </a:t>
            </a:r>
            <a:r>
              <a:rPr lang="en-US" altLang="ko-KR" dirty="0">
                <a:effectLst/>
                <a:latin typeface="Century Gothic" panose="020B0502020202020204" pitchFamily="34" charset="0"/>
              </a:rPr>
              <a:t>Stereolithography</a:t>
            </a:r>
            <a:endParaRPr lang="ko-KR" altLang="en-US" dirty="0">
              <a:latin typeface="Century Gothic" panose="020B0502020202020204" pitchFamily="34" charset="0"/>
            </a:endParaRPr>
          </a:p>
        </p:txBody>
      </p:sp>
      <p:sp>
        <p:nvSpPr>
          <p:cNvPr id="6" name="TextBox 5">
            <a:extLst>
              <a:ext uri="{FF2B5EF4-FFF2-40B4-BE49-F238E27FC236}">
                <a16:creationId xmlns:a16="http://schemas.microsoft.com/office/drawing/2014/main" id="{79E88090-CE70-40A5-933A-A041369165D4}"/>
              </a:ext>
            </a:extLst>
          </p:cNvPr>
          <p:cNvSpPr txBox="1"/>
          <p:nvPr/>
        </p:nvSpPr>
        <p:spPr>
          <a:xfrm>
            <a:off x="5362951" y="1335583"/>
            <a:ext cx="6829049" cy="1200329"/>
          </a:xfrm>
          <a:prstGeom prst="rect">
            <a:avLst/>
          </a:prstGeom>
          <a:noFill/>
        </p:spPr>
        <p:txBody>
          <a:bodyPr wrap="none" rtlCol="0">
            <a:spAutoFit/>
          </a:bodyPr>
          <a:lstStyle/>
          <a:p>
            <a:r>
              <a:rPr lang="en-US" altLang="ko-KR" dirty="0"/>
              <a:t>The laser is projected and hardened by the laser. </a:t>
            </a:r>
          </a:p>
          <a:p>
            <a:r>
              <a:rPr lang="en-US" altLang="ko-KR" dirty="0"/>
              <a:t>Each time a layer is stacked, </a:t>
            </a:r>
          </a:p>
          <a:p>
            <a:r>
              <a:rPr lang="en-US" altLang="ko-KR" dirty="0"/>
              <a:t>this building platform moves and assigns the next stack. </a:t>
            </a:r>
          </a:p>
          <a:p>
            <a:r>
              <a:rPr lang="en-US" altLang="ko-KR" dirty="0"/>
              <a:t>3D printing is completed by laser-hardening the specified area.</a:t>
            </a:r>
            <a:endParaRPr lang="ko-KR" altLang="en-US" dirty="0"/>
          </a:p>
        </p:txBody>
      </p:sp>
      <p:sp>
        <p:nvSpPr>
          <p:cNvPr id="7" name="TextBox 6">
            <a:extLst>
              <a:ext uri="{FF2B5EF4-FFF2-40B4-BE49-F238E27FC236}">
                <a16:creationId xmlns:a16="http://schemas.microsoft.com/office/drawing/2014/main" id="{B2B0EC83-5973-4EBE-AD0B-F61D51231E4B}"/>
              </a:ext>
            </a:extLst>
          </p:cNvPr>
          <p:cNvSpPr txBox="1"/>
          <p:nvPr/>
        </p:nvSpPr>
        <p:spPr>
          <a:xfrm>
            <a:off x="2758958" y="5376041"/>
            <a:ext cx="2925801" cy="584775"/>
          </a:xfrm>
          <a:prstGeom prst="rect">
            <a:avLst/>
          </a:prstGeom>
          <a:noFill/>
        </p:spPr>
        <p:txBody>
          <a:bodyPr wrap="none" rtlCol="0">
            <a:spAutoFit/>
          </a:bodyPr>
          <a:lstStyle/>
          <a:p>
            <a:r>
              <a:rPr lang="en-US" altLang="ko-KR" sz="3200" dirty="0">
                <a:solidFill>
                  <a:srgbClr val="000000"/>
                </a:solidFill>
                <a:latin typeface="Century Gothic" panose="020B0502020202020204" pitchFamily="34" charset="0"/>
              </a:rPr>
              <a:t>Liquid</a:t>
            </a:r>
            <a:r>
              <a:rPr lang="en-US" altLang="ko-KR" sz="3200" dirty="0">
                <a:latin typeface="Century Gothic" panose="020B0502020202020204" pitchFamily="34" charset="0"/>
              </a:rPr>
              <a:t> -&gt; Hard</a:t>
            </a:r>
            <a:endParaRPr lang="ko-KR" altLang="en-US" sz="3200" dirty="0">
              <a:latin typeface="Century Gothic" panose="020B0502020202020204" pitchFamily="34" charset="0"/>
            </a:endParaRPr>
          </a:p>
        </p:txBody>
      </p:sp>
      <p:sp>
        <p:nvSpPr>
          <p:cNvPr id="8" name="TextBox 7">
            <a:extLst>
              <a:ext uri="{FF2B5EF4-FFF2-40B4-BE49-F238E27FC236}">
                <a16:creationId xmlns:a16="http://schemas.microsoft.com/office/drawing/2014/main" id="{6B50EF57-31BB-4285-98B2-A3507D4D4F3E}"/>
              </a:ext>
            </a:extLst>
          </p:cNvPr>
          <p:cNvSpPr txBox="1"/>
          <p:nvPr/>
        </p:nvSpPr>
        <p:spPr>
          <a:xfrm>
            <a:off x="9553329" y="6273225"/>
            <a:ext cx="2581732" cy="584775"/>
          </a:xfrm>
          <a:prstGeom prst="rect">
            <a:avLst/>
          </a:prstGeom>
          <a:noFill/>
        </p:spPr>
        <p:txBody>
          <a:bodyPr wrap="none" rtlCol="0">
            <a:spAutoFit/>
          </a:bodyPr>
          <a:lstStyle/>
          <a:p>
            <a:r>
              <a:rPr lang="en-US" altLang="ko-KR" sz="3200" dirty="0">
                <a:solidFill>
                  <a:srgbClr val="000000"/>
                </a:solidFill>
              </a:rPr>
              <a:t>Liquid-based</a:t>
            </a:r>
            <a:endParaRPr lang="ko-KR" altLang="en-US" dirty="0"/>
          </a:p>
        </p:txBody>
      </p:sp>
      <p:pic>
        <p:nvPicPr>
          <p:cNvPr id="3" name="그림 2">
            <a:extLst>
              <a:ext uri="{FF2B5EF4-FFF2-40B4-BE49-F238E27FC236}">
                <a16:creationId xmlns:a16="http://schemas.microsoft.com/office/drawing/2014/main" id="{D3FC423D-2168-425B-9740-E55185CE0DD7}"/>
              </a:ext>
            </a:extLst>
          </p:cNvPr>
          <p:cNvPicPr>
            <a:picLocks noChangeAspect="1"/>
          </p:cNvPicPr>
          <p:nvPr/>
        </p:nvPicPr>
        <p:blipFill>
          <a:blip r:embed="rId2"/>
          <a:stretch>
            <a:fillRect/>
          </a:stretch>
        </p:blipFill>
        <p:spPr>
          <a:xfrm>
            <a:off x="542034" y="2535912"/>
            <a:ext cx="7325986" cy="2530037"/>
          </a:xfrm>
          <a:prstGeom prst="rect">
            <a:avLst/>
          </a:prstGeom>
        </p:spPr>
      </p:pic>
      <p:sp>
        <p:nvSpPr>
          <p:cNvPr id="9" name="TextBox 8">
            <a:extLst>
              <a:ext uri="{FF2B5EF4-FFF2-40B4-BE49-F238E27FC236}">
                <a16:creationId xmlns:a16="http://schemas.microsoft.com/office/drawing/2014/main" id="{9179CA3B-2834-4916-B1E0-13CC55222F79}"/>
              </a:ext>
            </a:extLst>
          </p:cNvPr>
          <p:cNvSpPr txBox="1"/>
          <p:nvPr/>
        </p:nvSpPr>
        <p:spPr>
          <a:xfrm>
            <a:off x="6777729" y="4759330"/>
            <a:ext cx="5551200" cy="923330"/>
          </a:xfrm>
          <a:prstGeom prst="rect">
            <a:avLst/>
          </a:prstGeom>
          <a:noFill/>
        </p:spPr>
        <p:txBody>
          <a:bodyPr wrap="none" rtlCol="0">
            <a:spAutoFit/>
          </a:bodyPr>
          <a:lstStyle/>
          <a:p>
            <a:r>
              <a:rPr lang="en-US" altLang="ko-KR" dirty="0"/>
              <a:t>High precision makes surface smooth and precise. </a:t>
            </a:r>
          </a:p>
          <a:p>
            <a:r>
              <a:rPr lang="en-US" altLang="ko-KR" dirty="0"/>
              <a:t>Durability and heat resistance are weak and </a:t>
            </a:r>
          </a:p>
          <a:p>
            <a:r>
              <a:rPr lang="en-US" altLang="ko-KR" dirty="0"/>
              <a:t>production cost is high.</a:t>
            </a:r>
            <a:endParaRPr lang="ko-KR" altLang="en-US" dirty="0"/>
          </a:p>
        </p:txBody>
      </p:sp>
    </p:spTree>
    <p:extLst>
      <p:ext uri="{BB962C8B-B14F-4D97-AF65-F5344CB8AC3E}">
        <p14:creationId xmlns:p14="http://schemas.microsoft.com/office/powerpoint/2010/main" val="2407171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1A2A8AC-8EAC-4690-98A0-2F1A7306B81E}"/>
              </a:ext>
            </a:extLst>
          </p:cNvPr>
          <p:cNvPicPr>
            <a:picLocks noChangeAspect="1"/>
          </p:cNvPicPr>
          <p:nvPr/>
        </p:nvPicPr>
        <p:blipFill>
          <a:blip r:embed="rId2"/>
          <a:stretch>
            <a:fillRect/>
          </a:stretch>
        </p:blipFill>
        <p:spPr>
          <a:xfrm>
            <a:off x="290547" y="1914525"/>
            <a:ext cx="4629150" cy="3028950"/>
          </a:xfrm>
          <a:prstGeom prst="rect">
            <a:avLst/>
          </a:prstGeom>
        </p:spPr>
      </p:pic>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124607" y="126123"/>
            <a:ext cx="9144000" cy="845591"/>
          </a:xfrm>
        </p:spPr>
        <p:txBody>
          <a:bodyPr>
            <a:normAutofit fontScale="90000"/>
          </a:bodyPr>
          <a:lstStyle/>
          <a:p>
            <a:r>
              <a:rPr lang="ko-KR" altLang="ko-KR" dirty="0" err="1">
                <a:latin typeface="Century Gothic" panose="020B0502020202020204" pitchFamily="34" charset="0"/>
              </a:rPr>
              <a:t>Types</a:t>
            </a:r>
            <a:r>
              <a:rPr lang="ko-KR" altLang="ko-KR" dirty="0">
                <a:latin typeface="Century Gothic" panose="020B0502020202020204" pitchFamily="34" charset="0"/>
              </a:rPr>
              <a:t> of 3D </a:t>
            </a:r>
            <a:r>
              <a:rPr lang="ko-KR" altLang="ko-KR" dirty="0" err="1">
                <a:latin typeface="Century Gothic" panose="020B0502020202020204" pitchFamily="34" charset="0"/>
              </a:rPr>
              <a:t>printers</a:t>
            </a:r>
            <a:endParaRPr lang="ko-KR" altLang="ko-KR" dirty="0">
              <a:latin typeface="Century Gothic" panose="020B0502020202020204" pitchFamily="34" charset="0"/>
            </a:endParaRPr>
          </a:p>
        </p:txBody>
      </p:sp>
      <p:sp>
        <p:nvSpPr>
          <p:cNvPr id="4" name="부제목 2">
            <a:extLst>
              <a:ext uri="{FF2B5EF4-FFF2-40B4-BE49-F238E27FC236}">
                <a16:creationId xmlns:a16="http://schemas.microsoft.com/office/drawing/2014/main" id="{252D8609-0ADE-4856-96D6-1D68F9BCE316}"/>
              </a:ext>
            </a:extLst>
          </p:cNvPr>
          <p:cNvSpPr txBox="1">
            <a:spLocks/>
          </p:cNvSpPr>
          <p:nvPr/>
        </p:nvSpPr>
        <p:spPr>
          <a:xfrm>
            <a:off x="-1124607" y="1047523"/>
            <a:ext cx="9144000" cy="16557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ko-KR" dirty="0">
                <a:latin typeface="Century Gothic" panose="020B0502020202020204" pitchFamily="34" charset="0"/>
              </a:rPr>
              <a:t>SLS : </a:t>
            </a:r>
            <a:r>
              <a:rPr lang="en-US" altLang="ko-KR" dirty="0">
                <a:effectLst/>
                <a:latin typeface="Century Gothic" panose="020B0502020202020204" pitchFamily="34" charset="0"/>
              </a:rPr>
              <a:t>Selective Laser Sintering</a:t>
            </a:r>
            <a:endParaRPr lang="ko-KR" altLang="en-US" dirty="0">
              <a:latin typeface="Century Gothic" panose="020B0502020202020204" pitchFamily="34" charset="0"/>
            </a:endParaRPr>
          </a:p>
        </p:txBody>
      </p:sp>
      <p:sp>
        <p:nvSpPr>
          <p:cNvPr id="6" name="TextBox 5">
            <a:extLst>
              <a:ext uri="{FF2B5EF4-FFF2-40B4-BE49-F238E27FC236}">
                <a16:creationId xmlns:a16="http://schemas.microsoft.com/office/drawing/2014/main" id="{79E88090-CE70-40A5-933A-A041369165D4}"/>
              </a:ext>
            </a:extLst>
          </p:cNvPr>
          <p:cNvSpPr txBox="1"/>
          <p:nvPr/>
        </p:nvSpPr>
        <p:spPr>
          <a:xfrm>
            <a:off x="4248360" y="1896026"/>
            <a:ext cx="7781939" cy="646331"/>
          </a:xfrm>
          <a:prstGeom prst="rect">
            <a:avLst/>
          </a:prstGeom>
          <a:noFill/>
        </p:spPr>
        <p:txBody>
          <a:bodyPr wrap="none" rtlCol="0">
            <a:spAutoFit/>
          </a:bodyPr>
          <a:lstStyle/>
          <a:p>
            <a:r>
              <a:rPr lang="en-US" altLang="ko-KR" dirty="0"/>
              <a:t>A method of melting powdered plastic, metal, and glass lasers by laser, </a:t>
            </a:r>
          </a:p>
          <a:p>
            <a:r>
              <a:rPr lang="en-US" altLang="ko-KR" dirty="0"/>
              <a:t>solidifying them, and layering them in three dimensions.</a:t>
            </a:r>
            <a:endParaRPr lang="ko-KR" altLang="en-US" dirty="0"/>
          </a:p>
        </p:txBody>
      </p:sp>
      <p:sp>
        <p:nvSpPr>
          <p:cNvPr id="7" name="TextBox 6">
            <a:extLst>
              <a:ext uri="{FF2B5EF4-FFF2-40B4-BE49-F238E27FC236}">
                <a16:creationId xmlns:a16="http://schemas.microsoft.com/office/drawing/2014/main" id="{B2B0EC83-5973-4EBE-AD0B-F61D51231E4B}"/>
              </a:ext>
            </a:extLst>
          </p:cNvPr>
          <p:cNvSpPr txBox="1"/>
          <p:nvPr/>
        </p:nvSpPr>
        <p:spPr>
          <a:xfrm>
            <a:off x="961883" y="5376041"/>
            <a:ext cx="3286477" cy="584775"/>
          </a:xfrm>
          <a:prstGeom prst="rect">
            <a:avLst/>
          </a:prstGeom>
          <a:noFill/>
        </p:spPr>
        <p:txBody>
          <a:bodyPr wrap="none" rtlCol="0">
            <a:spAutoFit/>
          </a:bodyPr>
          <a:lstStyle/>
          <a:p>
            <a:r>
              <a:rPr lang="en-US" altLang="ko-KR" sz="3200" dirty="0">
                <a:solidFill>
                  <a:srgbClr val="000000"/>
                </a:solidFill>
                <a:latin typeface="Century Gothic" panose="020B0502020202020204" pitchFamily="34" charset="0"/>
              </a:rPr>
              <a:t>Powder</a:t>
            </a:r>
            <a:r>
              <a:rPr lang="en-US" altLang="ko-KR" sz="3200" dirty="0">
                <a:latin typeface="Century Gothic" panose="020B0502020202020204" pitchFamily="34" charset="0"/>
              </a:rPr>
              <a:t> -&gt; Hard</a:t>
            </a:r>
            <a:endParaRPr lang="ko-KR" altLang="en-US" sz="3200" dirty="0">
              <a:latin typeface="Century Gothic" panose="020B0502020202020204" pitchFamily="34" charset="0"/>
            </a:endParaRPr>
          </a:p>
        </p:txBody>
      </p:sp>
      <p:sp>
        <p:nvSpPr>
          <p:cNvPr id="8" name="TextBox 7">
            <a:extLst>
              <a:ext uri="{FF2B5EF4-FFF2-40B4-BE49-F238E27FC236}">
                <a16:creationId xmlns:a16="http://schemas.microsoft.com/office/drawing/2014/main" id="{6B50EF57-31BB-4285-98B2-A3507D4D4F3E}"/>
              </a:ext>
            </a:extLst>
          </p:cNvPr>
          <p:cNvSpPr txBox="1"/>
          <p:nvPr/>
        </p:nvSpPr>
        <p:spPr>
          <a:xfrm>
            <a:off x="9392195" y="6273225"/>
            <a:ext cx="2799805" cy="584775"/>
          </a:xfrm>
          <a:prstGeom prst="rect">
            <a:avLst/>
          </a:prstGeom>
          <a:noFill/>
        </p:spPr>
        <p:txBody>
          <a:bodyPr wrap="none" rtlCol="0">
            <a:spAutoFit/>
          </a:bodyPr>
          <a:lstStyle/>
          <a:p>
            <a:r>
              <a:rPr lang="en-US" altLang="ko-KR" sz="3200" dirty="0">
                <a:solidFill>
                  <a:srgbClr val="000000"/>
                </a:solidFill>
              </a:rPr>
              <a:t>Powder-based</a:t>
            </a:r>
            <a:endParaRPr lang="ko-KR" altLang="en-US" dirty="0"/>
          </a:p>
        </p:txBody>
      </p:sp>
      <p:sp>
        <p:nvSpPr>
          <p:cNvPr id="9" name="TextBox 8">
            <a:extLst>
              <a:ext uri="{FF2B5EF4-FFF2-40B4-BE49-F238E27FC236}">
                <a16:creationId xmlns:a16="http://schemas.microsoft.com/office/drawing/2014/main" id="{9179CA3B-2834-4916-B1E0-13CC55222F79}"/>
              </a:ext>
            </a:extLst>
          </p:cNvPr>
          <p:cNvSpPr txBox="1"/>
          <p:nvPr/>
        </p:nvSpPr>
        <p:spPr>
          <a:xfrm>
            <a:off x="5532253" y="3946126"/>
            <a:ext cx="6082242" cy="923330"/>
          </a:xfrm>
          <a:prstGeom prst="rect">
            <a:avLst/>
          </a:prstGeom>
          <a:noFill/>
        </p:spPr>
        <p:txBody>
          <a:bodyPr wrap="none" rtlCol="0">
            <a:spAutoFit/>
          </a:bodyPr>
          <a:lstStyle/>
          <a:p>
            <a:r>
              <a:rPr lang="en-US" altLang="ko-KR" dirty="0"/>
              <a:t>The speed is fast and the materials used are very wide, </a:t>
            </a:r>
          </a:p>
          <a:p>
            <a:r>
              <a:rPr lang="en-US" altLang="ko-KR" dirty="0"/>
              <a:t>depending on the size of the powder mass, and </a:t>
            </a:r>
          </a:p>
          <a:p>
            <a:r>
              <a:rPr lang="en-US" altLang="ko-KR" dirty="0"/>
              <a:t>the price is very expensive compared to other methods.</a:t>
            </a:r>
            <a:endParaRPr lang="ko-KR" altLang="en-US" dirty="0"/>
          </a:p>
        </p:txBody>
      </p:sp>
    </p:spTree>
    <p:extLst>
      <p:ext uri="{BB962C8B-B14F-4D97-AF65-F5344CB8AC3E}">
        <p14:creationId xmlns:p14="http://schemas.microsoft.com/office/powerpoint/2010/main" val="2915879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476829" y="0"/>
            <a:ext cx="14309960" cy="952500"/>
          </a:xfrm>
        </p:spPr>
        <p:txBody>
          <a:bodyPr>
            <a:noAutofit/>
          </a:bodyPr>
          <a:lstStyle/>
          <a:p>
            <a:r>
              <a:rPr lang="en-US" altLang="ko-KR" sz="3600" dirty="0">
                <a:latin typeface="Century Gothic" panose="020B0502020202020204" pitchFamily="34" charset="0"/>
                <a:cs typeface="Gisha" panose="020B0502040204020203" pitchFamily="34" charset="-79"/>
              </a:rPr>
              <a:t>2. </a:t>
            </a:r>
            <a:r>
              <a:rPr lang="ko-KR" altLang="ko-KR" sz="4800" dirty="0" err="1">
                <a:latin typeface="Century Gothic" panose="020B0502020202020204" pitchFamily="34" charset="0"/>
              </a:rPr>
              <a:t>Various</a:t>
            </a:r>
            <a:r>
              <a:rPr lang="ko-KR" altLang="ko-KR" sz="4800" dirty="0">
                <a:latin typeface="Century Gothic" panose="020B0502020202020204" pitchFamily="34" charset="0"/>
              </a:rPr>
              <a:t> </a:t>
            </a:r>
            <a:r>
              <a:rPr lang="ko-KR" altLang="ko-KR" sz="4800" dirty="0" err="1">
                <a:latin typeface="Century Gothic" panose="020B0502020202020204" pitchFamily="34" charset="0"/>
              </a:rPr>
              <a:t>types</a:t>
            </a:r>
            <a:r>
              <a:rPr lang="ko-KR" altLang="ko-KR" sz="4800" dirty="0">
                <a:latin typeface="Century Gothic" panose="020B0502020202020204" pitchFamily="34" charset="0"/>
              </a:rPr>
              <a:t> of 3D </a:t>
            </a:r>
            <a:r>
              <a:rPr lang="ko-KR" altLang="ko-KR" sz="4800" dirty="0" err="1">
                <a:latin typeface="Century Gothic" panose="020B0502020202020204" pitchFamily="34" charset="0"/>
              </a:rPr>
              <a:t>printer</a:t>
            </a:r>
            <a:r>
              <a:rPr lang="ko-KR" altLang="ko-KR" sz="4800" dirty="0">
                <a:latin typeface="Century Gothic" panose="020B0502020202020204" pitchFamily="34" charset="0"/>
              </a:rPr>
              <a:t> </a:t>
            </a:r>
            <a:r>
              <a:rPr lang="ko-KR" altLang="ko-KR" sz="4800" dirty="0" err="1">
                <a:latin typeface="Century Gothic" panose="020B0502020202020204" pitchFamily="34" charset="0"/>
              </a:rPr>
              <a:t>filaments</a:t>
            </a:r>
            <a:endParaRPr lang="ko-KR" altLang="en-US" sz="3600" dirty="0">
              <a:latin typeface="Century Gothic" panose="020B0502020202020204" pitchFamily="34" charset="0"/>
              <a:cs typeface="Gisha" panose="020B0502040204020203" pitchFamily="34" charset="-79"/>
            </a:endParaRPr>
          </a:p>
        </p:txBody>
      </p:sp>
      <p:pic>
        <p:nvPicPr>
          <p:cNvPr id="9" name="그림 8">
            <a:extLst>
              <a:ext uri="{FF2B5EF4-FFF2-40B4-BE49-F238E27FC236}">
                <a16:creationId xmlns:a16="http://schemas.microsoft.com/office/drawing/2014/main" id="{3FDF416B-7010-4D9E-A9E3-3D795293BECF}"/>
              </a:ext>
            </a:extLst>
          </p:cNvPr>
          <p:cNvPicPr>
            <a:picLocks noChangeAspect="1"/>
          </p:cNvPicPr>
          <p:nvPr/>
        </p:nvPicPr>
        <p:blipFill>
          <a:blip r:embed="rId2"/>
          <a:stretch>
            <a:fillRect/>
          </a:stretch>
        </p:blipFill>
        <p:spPr>
          <a:xfrm>
            <a:off x="577739" y="1235551"/>
            <a:ext cx="4184103" cy="3452230"/>
          </a:xfrm>
          <a:prstGeom prst="rect">
            <a:avLst/>
          </a:prstGeom>
        </p:spPr>
      </p:pic>
      <p:sp>
        <p:nvSpPr>
          <p:cNvPr id="10" name="TextBox 9">
            <a:extLst>
              <a:ext uri="{FF2B5EF4-FFF2-40B4-BE49-F238E27FC236}">
                <a16:creationId xmlns:a16="http://schemas.microsoft.com/office/drawing/2014/main" id="{72FCB82A-E504-44C5-9709-C8C4E9FEC494}"/>
              </a:ext>
            </a:extLst>
          </p:cNvPr>
          <p:cNvSpPr txBox="1"/>
          <p:nvPr/>
        </p:nvSpPr>
        <p:spPr>
          <a:xfrm>
            <a:off x="338511" y="4788124"/>
            <a:ext cx="4662558" cy="1754326"/>
          </a:xfrm>
          <a:prstGeom prst="rect">
            <a:avLst/>
          </a:prstGeom>
          <a:noFill/>
        </p:spPr>
        <p:txBody>
          <a:bodyPr wrap="none" rtlCol="0">
            <a:spAutoFit/>
          </a:bodyPr>
          <a:lstStyle/>
          <a:p>
            <a:r>
              <a:rPr lang="en-US" altLang="ko-KR" dirty="0"/>
              <a:t>ABS : </a:t>
            </a:r>
            <a:r>
              <a:rPr lang="en-US" altLang="ko-KR" dirty="0" err="1"/>
              <a:t>Acry</a:t>
            </a:r>
            <a:r>
              <a:rPr lang="en-US" altLang="ko-KR" dirty="0"/>
              <a:t> </a:t>
            </a:r>
            <a:r>
              <a:rPr lang="en-US" altLang="ko-KR" dirty="0" err="1"/>
              <a:t>lonitile</a:t>
            </a:r>
            <a:r>
              <a:rPr lang="en-US" altLang="ko-KR" dirty="0"/>
              <a:t>, Poly-Butadiene, Styrene</a:t>
            </a:r>
          </a:p>
          <a:p>
            <a:endParaRPr lang="en-US" altLang="ko-KR" dirty="0"/>
          </a:p>
          <a:p>
            <a:r>
              <a:rPr lang="en-US" altLang="ko-KR" dirty="0"/>
              <a:t>It is the material of plastic products, </a:t>
            </a:r>
          </a:p>
          <a:p>
            <a:r>
              <a:rPr lang="en-US" altLang="ko-KR" dirty="0"/>
              <a:t>and it smells at the output.</a:t>
            </a:r>
          </a:p>
          <a:p>
            <a:r>
              <a:rPr lang="en-US" altLang="ko-KR" dirty="0"/>
              <a:t>Acetone fumigation is possible </a:t>
            </a:r>
          </a:p>
          <a:p>
            <a:r>
              <a:rPr lang="en-US" altLang="ko-KR" dirty="0"/>
              <a:t>using the property of melting in acetone.</a:t>
            </a:r>
            <a:endParaRPr lang="ko-KR" altLang="en-US" dirty="0"/>
          </a:p>
        </p:txBody>
      </p:sp>
      <p:pic>
        <p:nvPicPr>
          <p:cNvPr id="11" name="그림 10">
            <a:extLst>
              <a:ext uri="{FF2B5EF4-FFF2-40B4-BE49-F238E27FC236}">
                <a16:creationId xmlns:a16="http://schemas.microsoft.com/office/drawing/2014/main" id="{3E354D63-404D-4BAD-BF15-CBACAE9A4470}"/>
              </a:ext>
            </a:extLst>
          </p:cNvPr>
          <p:cNvPicPr>
            <a:picLocks noChangeAspect="1"/>
          </p:cNvPicPr>
          <p:nvPr/>
        </p:nvPicPr>
        <p:blipFill>
          <a:blip r:embed="rId3"/>
          <a:stretch>
            <a:fillRect/>
          </a:stretch>
        </p:blipFill>
        <p:spPr>
          <a:xfrm>
            <a:off x="7430160" y="1046274"/>
            <a:ext cx="3657600" cy="3648075"/>
          </a:xfrm>
          <a:prstGeom prst="rect">
            <a:avLst/>
          </a:prstGeom>
        </p:spPr>
      </p:pic>
      <p:sp>
        <p:nvSpPr>
          <p:cNvPr id="12" name="TextBox 11">
            <a:extLst>
              <a:ext uri="{FF2B5EF4-FFF2-40B4-BE49-F238E27FC236}">
                <a16:creationId xmlns:a16="http://schemas.microsoft.com/office/drawing/2014/main" id="{47E2DE5F-E3C0-4B7D-905C-EB7EC0C7F30F}"/>
              </a:ext>
            </a:extLst>
          </p:cNvPr>
          <p:cNvSpPr txBox="1"/>
          <p:nvPr/>
        </p:nvSpPr>
        <p:spPr>
          <a:xfrm>
            <a:off x="6927681" y="4788124"/>
            <a:ext cx="5039265" cy="1477328"/>
          </a:xfrm>
          <a:prstGeom prst="rect">
            <a:avLst/>
          </a:prstGeom>
          <a:noFill/>
        </p:spPr>
        <p:txBody>
          <a:bodyPr wrap="none" rtlCol="0">
            <a:spAutoFit/>
          </a:bodyPr>
          <a:lstStyle/>
          <a:p>
            <a:r>
              <a:rPr lang="en-US" altLang="ko-KR" dirty="0"/>
              <a:t>PLA : Poly Lactic Acid</a:t>
            </a:r>
          </a:p>
          <a:p>
            <a:endParaRPr lang="en-US" altLang="ko-KR" dirty="0"/>
          </a:p>
          <a:p>
            <a:r>
              <a:rPr lang="en-US" altLang="ko-KR" dirty="0"/>
              <a:t>Eco-friendly resin made from raw material </a:t>
            </a:r>
          </a:p>
          <a:p>
            <a:r>
              <a:rPr lang="en-US" altLang="ko-KR" dirty="0"/>
              <a:t>extracted from cornstarch, less shrinkage and </a:t>
            </a:r>
          </a:p>
          <a:p>
            <a:r>
              <a:rPr lang="en-US" altLang="ko-KR" dirty="0"/>
              <a:t>can be used without heating bed</a:t>
            </a:r>
            <a:endParaRPr lang="ko-KR" altLang="en-US" dirty="0"/>
          </a:p>
        </p:txBody>
      </p:sp>
    </p:spTree>
    <p:extLst>
      <p:ext uri="{BB962C8B-B14F-4D97-AF65-F5344CB8AC3E}">
        <p14:creationId xmlns:p14="http://schemas.microsoft.com/office/powerpoint/2010/main" val="206805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6F815-420A-4195-8FB6-1E76B2306190}"/>
              </a:ext>
            </a:extLst>
          </p:cNvPr>
          <p:cNvSpPr>
            <a:spLocks noGrp="1"/>
          </p:cNvSpPr>
          <p:nvPr>
            <p:ph type="ctrTitle"/>
          </p:nvPr>
        </p:nvSpPr>
        <p:spPr>
          <a:xfrm>
            <a:off x="-1476829" y="0"/>
            <a:ext cx="14309960" cy="952500"/>
          </a:xfrm>
        </p:spPr>
        <p:txBody>
          <a:bodyPr>
            <a:noAutofit/>
          </a:bodyPr>
          <a:lstStyle/>
          <a:p>
            <a:r>
              <a:rPr lang="en-US" altLang="ko-KR" sz="3600" dirty="0">
                <a:latin typeface="Century Gothic" panose="020B0502020202020204" pitchFamily="34" charset="0"/>
                <a:cs typeface="Gisha" panose="020B0502040204020203" pitchFamily="34" charset="-79"/>
              </a:rPr>
              <a:t>2. </a:t>
            </a:r>
            <a:r>
              <a:rPr lang="ko-KR" altLang="ko-KR" sz="4800" dirty="0" err="1">
                <a:latin typeface="Century Gothic" panose="020B0502020202020204" pitchFamily="34" charset="0"/>
              </a:rPr>
              <a:t>Various</a:t>
            </a:r>
            <a:r>
              <a:rPr lang="ko-KR" altLang="ko-KR" sz="4800" dirty="0">
                <a:latin typeface="Century Gothic" panose="020B0502020202020204" pitchFamily="34" charset="0"/>
              </a:rPr>
              <a:t> </a:t>
            </a:r>
            <a:r>
              <a:rPr lang="ko-KR" altLang="ko-KR" sz="4800" dirty="0" err="1">
                <a:latin typeface="Century Gothic" panose="020B0502020202020204" pitchFamily="34" charset="0"/>
              </a:rPr>
              <a:t>types</a:t>
            </a:r>
            <a:r>
              <a:rPr lang="ko-KR" altLang="ko-KR" sz="4800" dirty="0">
                <a:latin typeface="Century Gothic" panose="020B0502020202020204" pitchFamily="34" charset="0"/>
              </a:rPr>
              <a:t> of 3D </a:t>
            </a:r>
            <a:r>
              <a:rPr lang="ko-KR" altLang="ko-KR" sz="4800" dirty="0" err="1">
                <a:latin typeface="Century Gothic" panose="020B0502020202020204" pitchFamily="34" charset="0"/>
              </a:rPr>
              <a:t>printer</a:t>
            </a:r>
            <a:r>
              <a:rPr lang="ko-KR" altLang="ko-KR" sz="4800" dirty="0">
                <a:latin typeface="Century Gothic" panose="020B0502020202020204" pitchFamily="34" charset="0"/>
              </a:rPr>
              <a:t> </a:t>
            </a:r>
            <a:r>
              <a:rPr lang="ko-KR" altLang="ko-KR" sz="4800" dirty="0" err="1">
                <a:latin typeface="Century Gothic" panose="020B0502020202020204" pitchFamily="34" charset="0"/>
              </a:rPr>
              <a:t>filaments</a:t>
            </a:r>
            <a:endParaRPr lang="ko-KR" altLang="en-US" sz="3600" dirty="0">
              <a:latin typeface="Century Gothic" panose="020B0502020202020204" pitchFamily="34" charset="0"/>
              <a:cs typeface="Gisha" panose="020B0502040204020203" pitchFamily="34" charset="-79"/>
            </a:endParaRPr>
          </a:p>
        </p:txBody>
      </p:sp>
      <p:sp>
        <p:nvSpPr>
          <p:cNvPr id="10" name="TextBox 9">
            <a:extLst>
              <a:ext uri="{FF2B5EF4-FFF2-40B4-BE49-F238E27FC236}">
                <a16:creationId xmlns:a16="http://schemas.microsoft.com/office/drawing/2014/main" id="{72FCB82A-E504-44C5-9709-C8C4E9FEC494}"/>
              </a:ext>
            </a:extLst>
          </p:cNvPr>
          <p:cNvSpPr txBox="1"/>
          <p:nvPr/>
        </p:nvSpPr>
        <p:spPr>
          <a:xfrm>
            <a:off x="338511" y="4788124"/>
            <a:ext cx="5450146" cy="1477328"/>
          </a:xfrm>
          <a:prstGeom prst="rect">
            <a:avLst/>
          </a:prstGeom>
          <a:noFill/>
        </p:spPr>
        <p:txBody>
          <a:bodyPr wrap="none" rtlCol="0">
            <a:spAutoFit/>
          </a:bodyPr>
          <a:lstStyle/>
          <a:p>
            <a:r>
              <a:rPr lang="en-US" altLang="ko-KR" dirty="0"/>
              <a:t>PVA : Poly Vinyl Alcohol</a:t>
            </a:r>
          </a:p>
          <a:p>
            <a:endParaRPr lang="en-US" altLang="ko-KR" dirty="0"/>
          </a:p>
          <a:p>
            <a:r>
              <a:rPr lang="en-US" altLang="ko-KR" dirty="0"/>
              <a:t>Eco-friendly material that easily dissolves in water.</a:t>
            </a:r>
          </a:p>
          <a:p>
            <a:r>
              <a:rPr lang="en-US" altLang="ko-KR" dirty="0"/>
              <a:t>When used as a support in dual 3D printers, </a:t>
            </a:r>
          </a:p>
          <a:p>
            <a:r>
              <a:rPr lang="en-US" altLang="ko-KR" dirty="0"/>
              <a:t>it melts in water.</a:t>
            </a:r>
            <a:endParaRPr lang="ko-KR" altLang="en-US" dirty="0"/>
          </a:p>
        </p:txBody>
      </p:sp>
      <p:sp>
        <p:nvSpPr>
          <p:cNvPr id="12" name="TextBox 11">
            <a:extLst>
              <a:ext uri="{FF2B5EF4-FFF2-40B4-BE49-F238E27FC236}">
                <a16:creationId xmlns:a16="http://schemas.microsoft.com/office/drawing/2014/main" id="{47E2DE5F-E3C0-4B7D-905C-EB7EC0C7F30F}"/>
              </a:ext>
            </a:extLst>
          </p:cNvPr>
          <p:cNvSpPr txBox="1"/>
          <p:nvPr/>
        </p:nvSpPr>
        <p:spPr>
          <a:xfrm>
            <a:off x="6927681" y="4788124"/>
            <a:ext cx="4142288" cy="1200329"/>
          </a:xfrm>
          <a:prstGeom prst="rect">
            <a:avLst/>
          </a:prstGeom>
          <a:noFill/>
        </p:spPr>
        <p:txBody>
          <a:bodyPr wrap="none" rtlCol="0">
            <a:spAutoFit/>
          </a:bodyPr>
          <a:lstStyle/>
          <a:p>
            <a:r>
              <a:rPr lang="en-US" altLang="ko-KR" dirty="0"/>
              <a:t>WOOD</a:t>
            </a:r>
          </a:p>
          <a:p>
            <a:endParaRPr lang="en-US" altLang="ko-KR" dirty="0"/>
          </a:p>
          <a:p>
            <a:r>
              <a:rPr lang="en-US" altLang="ko-KR" dirty="0"/>
              <a:t>Filament made by mixing sawdust. </a:t>
            </a:r>
          </a:p>
          <a:p>
            <a:r>
              <a:rPr lang="en-US" altLang="ko-KR" dirty="0"/>
              <a:t>It can be cut and changed like a tree.</a:t>
            </a:r>
            <a:endParaRPr lang="ko-KR" altLang="en-US" dirty="0"/>
          </a:p>
        </p:txBody>
      </p:sp>
      <p:pic>
        <p:nvPicPr>
          <p:cNvPr id="3" name="그림 2">
            <a:extLst>
              <a:ext uri="{FF2B5EF4-FFF2-40B4-BE49-F238E27FC236}">
                <a16:creationId xmlns:a16="http://schemas.microsoft.com/office/drawing/2014/main" id="{F380CA5A-B299-41B2-BA29-85AF8BC80F41}"/>
              </a:ext>
            </a:extLst>
          </p:cNvPr>
          <p:cNvPicPr>
            <a:picLocks noChangeAspect="1"/>
          </p:cNvPicPr>
          <p:nvPr/>
        </p:nvPicPr>
        <p:blipFill>
          <a:blip r:embed="rId2"/>
          <a:stretch>
            <a:fillRect/>
          </a:stretch>
        </p:blipFill>
        <p:spPr>
          <a:xfrm>
            <a:off x="244184" y="1268141"/>
            <a:ext cx="2819400" cy="3314700"/>
          </a:xfrm>
          <a:prstGeom prst="rect">
            <a:avLst/>
          </a:prstGeom>
        </p:spPr>
      </p:pic>
      <p:pic>
        <p:nvPicPr>
          <p:cNvPr id="4" name="그림 3">
            <a:extLst>
              <a:ext uri="{FF2B5EF4-FFF2-40B4-BE49-F238E27FC236}">
                <a16:creationId xmlns:a16="http://schemas.microsoft.com/office/drawing/2014/main" id="{75A5E214-6EAB-42CA-998A-376FE0EF2DD5}"/>
              </a:ext>
            </a:extLst>
          </p:cNvPr>
          <p:cNvPicPr>
            <a:picLocks noChangeAspect="1"/>
          </p:cNvPicPr>
          <p:nvPr/>
        </p:nvPicPr>
        <p:blipFill>
          <a:blip r:embed="rId3"/>
          <a:stretch>
            <a:fillRect/>
          </a:stretch>
        </p:blipFill>
        <p:spPr>
          <a:xfrm>
            <a:off x="3063584" y="1268141"/>
            <a:ext cx="2781300" cy="3314700"/>
          </a:xfrm>
          <a:prstGeom prst="rect">
            <a:avLst/>
          </a:prstGeom>
        </p:spPr>
      </p:pic>
      <p:pic>
        <p:nvPicPr>
          <p:cNvPr id="5" name="그림 4">
            <a:extLst>
              <a:ext uri="{FF2B5EF4-FFF2-40B4-BE49-F238E27FC236}">
                <a16:creationId xmlns:a16="http://schemas.microsoft.com/office/drawing/2014/main" id="{A3118081-EEBE-40FC-B797-BE2BDD61685F}"/>
              </a:ext>
            </a:extLst>
          </p:cNvPr>
          <p:cNvPicPr>
            <a:picLocks noChangeAspect="1"/>
          </p:cNvPicPr>
          <p:nvPr/>
        </p:nvPicPr>
        <p:blipFill>
          <a:blip r:embed="rId4"/>
          <a:stretch>
            <a:fillRect/>
          </a:stretch>
        </p:blipFill>
        <p:spPr>
          <a:xfrm>
            <a:off x="7365287" y="1122474"/>
            <a:ext cx="3267075" cy="3495675"/>
          </a:xfrm>
          <a:prstGeom prst="rect">
            <a:avLst/>
          </a:prstGeom>
        </p:spPr>
      </p:pic>
    </p:spTree>
    <p:extLst>
      <p:ext uri="{BB962C8B-B14F-4D97-AF65-F5344CB8AC3E}">
        <p14:creationId xmlns:p14="http://schemas.microsoft.com/office/powerpoint/2010/main" val="104116304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TotalTime>
  <Words>1285</Words>
  <Application>Microsoft Office PowerPoint</Application>
  <PresentationFormat>와이드스크린</PresentationFormat>
  <Paragraphs>156</Paragraphs>
  <Slides>19</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19</vt:i4>
      </vt:variant>
    </vt:vector>
  </HeadingPairs>
  <TitlesOfParts>
    <vt:vector size="24" baseType="lpstr">
      <vt:lpstr>Arial Unicode MS</vt:lpstr>
      <vt:lpstr>맑은 고딕</vt:lpstr>
      <vt:lpstr>Arial</vt:lpstr>
      <vt:lpstr>Century Gothic</vt:lpstr>
      <vt:lpstr>Office 테마</vt:lpstr>
      <vt:lpstr>3D Printing ?</vt:lpstr>
      <vt:lpstr>index</vt:lpstr>
      <vt:lpstr>1. What is 3D printing?</vt:lpstr>
      <vt:lpstr>1. What is 3D printing?</vt:lpstr>
      <vt:lpstr>Types of 3D printers</vt:lpstr>
      <vt:lpstr>Types of 3D printers</vt:lpstr>
      <vt:lpstr>Types of 3D printers</vt:lpstr>
      <vt:lpstr>2. Various types of 3D printer filaments</vt:lpstr>
      <vt:lpstr>2. Various types of 3D printer filaments</vt:lpstr>
      <vt:lpstr>3. Development and change of 3D printer </vt:lpstr>
      <vt:lpstr>3. What is 3D printer now? </vt:lpstr>
      <vt:lpstr>1.construct</vt:lpstr>
      <vt:lpstr>2. Medical field</vt:lpstr>
      <vt:lpstr>3. Parts production</vt:lpstr>
      <vt:lpstr>5. Various types of 3D printer  modeling program</vt:lpstr>
      <vt:lpstr>6. Can I do it?</vt:lpstr>
      <vt:lpstr>6. Can I do it?</vt:lpstr>
      <vt:lpstr>6. Can I do it?</vt:lpstr>
      <vt:lpstr>2. Parts production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Printing ?</dc:title>
  <dc:creator>enjcat</dc:creator>
  <cp:lastModifiedBy>enjcat</cp:lastModifiedBy>
  <cp:revision>29</cp:revision>
  <dcterms:created xsi:type="dcterms:W3CDTF">2018-12-03T11:30:34Z</dcterms:created>
  <dcterms:modified xsi:type="dcterms:W3CDTF">2018-12-03T23:13:56Z</dcterms:modified>
</cp:coreProperties>
</file>